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7"/>
  </p:notesMasterIdLst>
  <p:sldIdLst>
    <p:sldId id="256" r:id="rId2"/>
    <p:sldId id="258" r:id="rId3"/>
    <p:sldId id="259" r:id="rId4"/>
    <p:sldId id="260" r:id="rId5"/>
    <p:sldId id="302" r:id="rId6"/>
    <p:sldId id="303" r:id="rId7"/>
    <p:sldId id="304" r:id="rId8"/>
    <p:sldId id="305" r:id="rId9"/>
    <p:sldId id="306" r:id="rId10"/>
    <p:sldId id="307" r:id="rId11"/>
    <p:sldId id="308" r:id="rId12"/>
    <p:sldId id="309" r:id="rId13"/>
    <p:sldId id="311" r:id="rId14"/>
    <p:sldId id="310" r:id="rId15"/>
    <p:sldId id="312" r:id="rId16"/>
  </p:sldIdLst>
  <p:sldSz cx="9144000" cy="5143500" type="screen16x9"/>
  <p:notesSz cx="6858000" cy="9144000"/>
  <p:embeddedFontLst>
    <p:embeddedFont>
      <p:font typeface="Bebas Neue" panose="020B0604020202020204" charset="0"/>
      <p:regular r:id="rId18"/>
    </p:embeddedFont>
    <p:embeddedFont>
      <p:font typeface="Tajawal" panose="020B0604020202020204" charset="-78"/>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989811-1582-4237-AEE0-2D411F159804}">
  <a:tblStyle styleId="{21989811-1582-4237-AEE0-2D411F1598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215" autoAdjust="0"/>
  </p:normalViewPr>
  <p:slideViewPr>
    <p:cSldViewPr snapToGrid="0">
      <p:cViewPr varScale="1">
        <p:scale>
          <a:sx n="141" d="100"/>
          <a:sy n="141" d="100"/>
        </p:scale>
        <p:origin x="74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26878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40974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15590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0486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9594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98334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d4988644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d4988644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1727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3499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88438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d49886441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d49886441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7033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988644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988644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853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170500" y="140625"/>
            <a:ext cx="1930800" cy="19308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2318150" y="3419500"/>
            <a:ext cx="1815600" cy="18156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856210" y="901638"/>
            <a:ext cx="4333800" cy="26085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200"/>
              <a:buNone/>
              <a:defRPr sz="5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4059700" y="3831413"/>
            <a:ext cx="4040400" cy="410400"/>
          </a:xfrm>
          <a:prstGeom prst="rect">
            <a:avLst/>
          </a:prstGeom>
          <a:solidFill>
            <a:schemeClr val="dk1"/>
          </a:solid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400"/>
              <a:buNone/>
              <a:defRPr sz="1800">
                <a:solidFill>
                  <a:schemeClr val="l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rot="10800000">
            <a:off x="4361150" y="3329975"/>
            <a:ext cx="1760400" cy="17604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rot="10800000">
            <a:off x="6804300" y="142850"/>
            <a:ext cx="1760400" cy="17604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1701290" y="2291860"/>
            <a:ext cx="2450700" cy="720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330690" y="1159097"/>
            <a:ext cx="1191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1494140" y="3303703"/>
            <a:ext cx="2865000" cy="6807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 name="Google Shape;20;p3"/>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9"/>
          <p:cNvSpPr/>
          <p:nvPr/>
        </p:nvSpPr>
        <p:spPr>
          <a:xfrm rot="10800000">
            <a:off x="548475" y="3267600"/>
            <a:ext cx="1578600" cy="15786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rot="10800000">
            <a:off x="7320875" y="3544050"/>
            <a:ext cx="1578600" cy="15786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subTitle" idx="1"/>
          </p:nvPr>
        </p:nvSpPr>
        <p:spPr>
          <a:xfrm>
            <a:off x="4572000" y="2365047"/>
            <a:ext cx="34833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AutoNum type="arabicPeriod"/>
              <a:defRPr/>
            </a:lvl1pPr>
            <a:lvl2pPr lvl="1" algn="ctr" rtl="0">
              <a:lnSpc>
                <a:spcPct val="100000"/>
              </a:lnSpc>
              <a:spcBef>
                <a:spcPts val="0"/>
              </a:spcBef>
              <a:spcAft>
                <a:spcPts val="0"/>
              </a:spcAft>
              <a:buSzPts val="1400"/>
              <a:buFont typeface="Anaheim"/>
              <a:buAutoNum type="alphaLcPeriod"/>
              <a:defRPr/>
            </a:lvl2pPr>
            <a:lvl3pPr lvl="2" algn="ctr" rtl="0">
              <a:lnSpc>
                <a:spcPct val="100000"/>
              </a:lnSpc>
              <a:spcBef>
                <a:spcPts val="0"/>
              </a:spcBef>
              <a:spcAft>
                <a:spcPts val="0"/>
              </a:spcAft>
              <a:buSzPts val="1400"/>
              <a:buFont typeface="Anaheim"/>
              <a:buAutoNum type="romanLcPeriod"/>
              <a:defRPr/>
            </a:lvl3pPr>
            <a:lvl4pPr lvl="3" algn="ctr" rtl="0">
              <a:lnSpc>
                <a:spcPct val="100000"/>
              </a:lnSpc>
              <a:spcBef>
                <a:spcPts val="0"/>
              </a:spcBef>
              <a:spcAft>
                <a:spcPts val="0"/>
              </a:spcAft>
              <a:buSzPts val="1400"/>
              <a:buFont typeface="Anaheim"/>
              <a:buAutoNum type="arabicPeriod"/>
              <a:defRPr/>
            </a:lvl4pPr>
            <a:lvl5pPr lvl="4" algn="ctr" rtl="0">
              <a:lnSpc>
                <a:spcPct val="100000"/>
              </a:lnSpc>
              <a:spcBef>
                <a:spcPts val="0"/>
              </a:spcBef>
              <a:spcAft>
                <a:spcPts val="0"/>
              </a:spcAft>
              <a:buSzPts val="1400"/>
              <a:buFont typeface="Anaheim"/>
              <a:buAutoNum type="alphaLcPeriod"/>
              <a:defRPr/>
            </a:lvl5pPr>
            <a:lvl6pPr lvl="5" algn="ctr" rtl="0">
              <a:lnSpc>
                <a:spcPct val="100000"/>
              </a:lnSpc>
              <a:spcBef>
                <a:spcPts val="0"/>
              </a:spcBef>
              <a:spcAft>
                <a:spcPts val="0"/>
              </a:spcAft>
              <a:buSzPts val="1400"/>
              <a:buFont typeface="Anaheim"/>
              <a:buAutoNum type="romanLcPeriod"/>
              <a:defRPr/>
            </a:lvl6pPr>
            <a:lvl7pPr lvl="6" algn="ctr" rtl="0">
              <a:lnSpc>
                <a:spcPct val="100000"/>
              </a:lnSpc>
              <a:spcBef>
                <a:spcPts val="0"/>
              </a:spcBef>
              <a:spcAft>
                <a:spcPts val="0"/>
              </a:spcAft>
              <a:buSzPts val="1400"/>
              <a:buFont typeface="Anaheim"/>
              <a:buAutoNum type="arabicPeriod"/>
              <a:defRPr/>
            </a:lvl7pPr>
            <a:lvl8pPr lvl="7" algn="ctr" rtl="0">
              <a:lnSpc>
                <a:spcPct val="100000"/>
              </a:lnSpc>
              <a:spcBef>
                <a:spcPts val="0"/>
              </a:spcBef>
              <a:spcAft>
                <a:spcPts val="0"/>
              </a:spcAft>
              <a:buSzPts val="1400"/>
              <a:buFont typeface="Anaheim"/>
              <a:buAutoNum type="alphaLcPeriod"/>
              <a:defRPr/>
            </a:lvl8pPr>
            <a:lvl9pPr lvl="8" algn="ctr" rtl="0">
              <a:lnSpc>
                <a:spcPct val="100000"/>
              </a:lnSpc>
              <a:spcBef>
                <a:spcPts val="0"/>
              </a:spcBef>
              <a:spcAft>
                <a:spcPts val="0"/>
              </a:spcAft>
              <a:buSzPts val="1400"/>
              <a:buFont typeface="Anaheim"/>
              <a:buAutoNum type="romanLcPeriod"/>
              <a:defRPr/>
            </a:lvl9pPr>
          </a:lstStyle>
          <a:p>
            <a:endParaRPr/>
          </a:p>
        </p:txBody>
      </p:sp>
      <p:sp>
        <p:nvSpPr>
          <p:cNvPr id="61" name="Google Shape;61;p9"/>
          <p:cNvSpPr txBox="1">
            <a:spLocks noGrp="1"/>
          </p:cNvSpPr>
          <p:nvPr>
            <p:ph type="title"/>
          </p:nvPr>
        </p:nvSpPr>
        <p:spPr>
          <a:xfrm>
            <a:off x="4572000" y="1519653"/>
            <a:ext cx="3061500" cy="7623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sz="45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5"/>
        <p:cNvGrpSpPr/>
        <p:nvPr/>
      </p:nvGrpSpPr>
      <p:grpSpPr>
        <a:xfrm>
          <a:off x="0" y="0"/>
          <a:ext cx="0" cy="0"/>
          <a:chOff x="0" y="0"/>
          <a:chExt cx="0" cy="0"/>
        </a:xfrm>
      </p:grpSpPr>
      <p:sp>
        <p:nvSpPr>
          <p:cNvPr id="76" name="Google Shape;76;p13"/>
          <p:cNvSpPr/>
          <p:nvPr/>
        </p:nvSpPr>
        <p:spPr>
          <a:xfrm rot="10800000">
            <a:off x="7709800" y="-343925"/>
            <a:ext cx="1710300" cy="1710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txBox="1">
            <a:spLocks noGrp="1"/>
          </p:cNvSpPr>
          <p:nvPr>
            <p:ph type="title"/>
          </p:nvPr>
        </p:nvSpPr>
        <p:spPr>
          <a:xfrm>
            <a:off x="1746189"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79" name="Google Shape;79;p13"/>
          <p:cNvSpPr txBox="1">
            <a:spLocks noGrp="1"/>
          </p:cNvSpPr>
          <p:nvPr>
            <p:ph type="title" idx="2" hasCustomPrompt="1"/>
          </p:nvPr>
        </p:nvSpPr>
        <p:spPr>
          <a:xfrm>
            <a:off x="879450"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0" name="Google Shape;80;p13"/>
          <p:cNvSpPr txBox="1">
            <a:spLocks noGrp="1"/>
          </p:cNvSpPr>
          <p:nvPr>
            <p:ph type="subTitle" idx="1"/>
          </p:nvPr>
        </p:nvSpPr>
        <p:spPr>
          <a:xfrm>
            <a:off x="1746200" y="199411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title" idx="3"/>
          </p:nvPr>
        </p:nvSpPr>
        <p:spPr>
          <a:xfrm>
            <a:off x="4259277"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0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2" name="Google Shape;82;p13"/>
          <p:cNvSpPr txBox="1">
            <a:spLocks noGrp="1"/>
          </p:cNvSpPr>
          <p:nvPr>
            <p:ph type="title" idx="4" hasCustomPrompt="1"/>
          </p:nvPr>
        </p:nvSpPr>
        <p:spPr>
          <a:xfrm>
            <a:off x="3392523"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3" name="Google Shape;83;p13"/>
          <p:cNvSpPr txBox="1">
            <a:spLocks noGrp="1"/>
          </p:cNvSpPr>
          <p:nvPr>
            <p:ph type="subTitle" idx="5"/>
          </p:nvPr>
        </p:nvSpPr>
        <p:spPr>
          <a:xfrm>
            <a:off x="4259277" y="199415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4" name="Google Shape;84;p13"/>
          <p:cNvSpPr txBox="1">
            <a:spLocks noGrp="1"/>
          </p:cNvSpPr>
          <p:nvPr>
            <p:ph type="title" idx="6"/>
          </p:nvPr>
        </p:nvSpPr>
        <p:spPr>
          <a:xfrm>
            <a:off x="1746202" y="31831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0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5" name="Google Shape;85;p13"/>
          <p:cNvSpPr txBox="1">
            <a:spLocks noGrp="1"/>
          </p:cNvSpPr>
          <p:nvPr>
            <p:ph type="title" idx="7" hasCustomPrompt="1"/>
          </p:nvPr>
        </p:nvSpPr>
        <p:spPr>
          <a:xfrm>
            <a:off x="879450"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6" name="Google Shape;86;p13"/>
          <p:cNvSpPr txBox="1">
            <a:spLocks noGrp="1"/>
          </p:cNvSpPr>
          <p:nvPr>
            <p:ph type="subTitle" idx="8"/>
          </p:nvPr>
        </p:nvSpPr>
        <p:spPr>
          <a:xfrm>
            <a:off x="1746200" y="357671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3"/>
          <p:cNvSpPr txBox="1">
            <a:spLocks noGrp="1"/>
          </p:cNvSpPr>
          <p:nvPr>
            <p:ph type="title" idx="9"/>
          </p:nvPr>
        </p:nvSpPr>
        <p:spPr>
          <a:xfrm>
            <a:off x="4259277" y="318310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0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8" name="Google Shape;88;p13"/>
          <p:cNvSpPr txBox="1">
            <a:spLocks noGrp="1"/>
          </p:cNvSpPr>
          <p:nvPr>
            <p:ph type="title" idx="13" hasCustomPrompt="1"/>
          </p:nvPr>
        </p:nvSpPr>
        <p:spPr>
          <a:xfrm>
            <a:off x="3392523"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9" name="Google Shape;89;p13"/>
          <p:cNvSpPr txBox="1">
            <a:spLocks noGrp="1"/>
          </p:cNvSpPr>
          <p:nvPr>
            <p:ph type="subTitle" idx="14"/>
          </p:nvPr>
        </p:nvSpPr>
        <p:spPr>
          <a:xfrm>
            <a:off x="4259275" y="357671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0" name="Google Shape;90;p13"/>
          <p:cNvSpPr txBox="1">
            <a:spLocks noGrp="1"/>
          </p:cNvSpPr>
          <p:nvPr>
            <p:ph type="title" idx="15"/>
          </p:nvPr>
        </p:nvSpPr>
        <p:spPr>
          <a:xfrm>
            <a:off x="6775100"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0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1" name="Google Shape;91;p13"/>
          <p:cNvSpPr txBox="1">
            <a:spLocks noGrp="1"/>
          </p:cNvSpPr>
          <p:nvPr>
            <p:ph type="title" idx="16" hasCustomPrompt="1"/>
          </p:nvPr>
        </p:nvSpPr>
        <p:spPr>
          <a:xfrm>
            <a:off x="5905600"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2" name="Google Shape;92;p13"/>
          <p:cNvSpPr txBox="1">
            <a:spLocks noGrp="1"/>
          </p:cNvSpPr>
          <p:nvPr>
            <p:ph type="subTitle" idx="17"/>
          </p:nvPr>
        </p:nvSpPr>
        <p:spPr>
          <a:xfrm>
            <a:off x="6775101" y="199407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3" name="Google Shape;93;p13"/>
          <p:cNvSpPr txBox="1">
            <a:spLocks noGrp="1"/>
          </p:cNvSpPr>
          <p:nvPr>
            <p:ph type="title" idx="18"/>
          </p:nvPr>
        </p:nvSpPr>
        <p:spPr>
          <a:xfrm>
            <a:off x="6775100" y="3177518"/>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0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94" name="Google Shape;94;p13"/>
          <p:cNvSpPr txBox="1">
            <a:spLocks noGrp="1"/>
          </p:cNvSpPr>
          <p:nvPr>
            <p:ph type="title" idx="19" hasCustomPrompt="1"/>
          </p:nvPr>
        </p:nvSpPr>
        <p:spPr>
          <a:xfrm>
            <a:off x="5905600"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5" name="Google Shape;95;p13"/>
          <p:cNvSpPr txBox="1">
            <a:spLocks noGrp="1"/>
          </p:cNvSpPr>
          <p:nvPr>
            <p:ph type="subTitle" idx="20"/>
          </p:nvPr>
        </p:nvSpPr>
        <p:spPr>
          <a:xfrm>
            <a:off x="6775100" y="357671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6" name="Google Shape;96;p13"/>
          <p:cNvSpPr txBox="1">
            <a:spLocks noGrp="1"/>
          </p:cNvSpPr>
          <p:nvPr>
            <p:ph type="title" idx="21"/>
          </p:nvPr>
        </p:nvSpPr>
        <p:spPr>
          <a:xfrm>
            <a:off x="87240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cxnSp>
        <p:nvCxnSpPr>
          <p:cNvPr id="97" name="Google Shape;97;p13"/>
          <p:cNvCxnSpPr/>
          <p:nvPr/>
        </p:nvCxnSpPr>
        <p:spPr>
          <a:xfrm>
            <a:off x="715625" y="1103250"/>
            <a:ext cx="77226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4"/>
        <p:cNvGrpSpPr/>
        <p:nvPr/>
      </p:nvGrpSpPr>
      <p:grpSpPr>
        <a:xfrm>
          <a:off x="0" y="0"/>
          <a:ext cx="0" cy="0"/>
          <a:chOff x="0" y="0"/>
          <a:chExt cx="0" cy="0"/>
        </a:xfrm>
      </p:grpSpPr>
      <p:sp>
        <p:nvSpPr>
          <p:cNvPr id="205" name="Google Shape;205;p25"/>
          <p:cNvSpPr/>
          <p:nvPr/>
        </p:nvSpPr>
        <p:spPr>
          <a:xfrm rot="10800000">
            <a:off x="7047650" y="3013325"/>
            <a:ext cx="1972200" cy="19722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5"/>
          <p:cNvSpPr/>
          <p:nvPr/>
        </p:nvSpPr>
        <p:spPr>
          <a:xfrm rot="10800000">
            <a:off x="316500" y="389975"/>
            <a:ext cx="1972200" cy="19722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5"/>
          <p:cNvSpPr/>
          <p:nvPr/>
        </p:nvSpPr>
        <p:spPr>
          <a:xfrm rot="10800000">
            <a:off x="7247025" y="-143425"/>
            <a:ext cx="1972200" cy="19722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5"/>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9"/>
        <p:cNvGrpSpPr/>
        <p:nvPr/>
      </p:nvGrpSpPr>
      <p:grpSpPr>
        <a:xfrm>
          <a:off x="0" y="0"/>
          <a:ext cx="0" cy="0"/>
          <a:chOff x="0" y="0"/>
          <a:chExt cx="0" cy="0"/>
        </a:xfrm>
      </p:grpSpPr>
      <p:sp>
        <p:nvSpPr>
          <p:cNvPr id="210" name="Google Shape;210;p26"/>
          <p:cNvSpPr/>
          <p:nvPr/>
        </p:nvSpPr>
        <p:spPr>
          <a:xfrm rot="10800000">
            <a:off x="214025" y="3414300"/>
            <a:ext cx="1729200" cy="17292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rot="10800000">
            <a:off x="7393125" y="924500"/>
            <a:ext cx="1475700" cy="14757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708150" y="537575"/>
            <a:ext cx="7727700" cy="4068300"/>
          </a:xfrm>
          <a:prstGeom prst="rect">
            <a:avLst/>
          </a:prstGeom>
          <a:noFill/>
          <a:ln w="1905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 name="Google Shape;213;p26"/>
          <p:cNvCxnSpPr/>
          <p:nvPr/>
        </p:nvCxnSpPr>
        <p:spPr>
          <a:xfrm>
            <a:off x="715625" y="1103250"/>
            <a:ext cx="77226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Bebas Neue"/>
              <a:buNone/>
              <a:defRPr sz="3400">
                <a:solidFill>
                  <a:schemeClr val="dk1"/>
                </a:solidFill>
                <a:latin typeface="Bebas Neue"/>
                <a:ea typeface="Bebas Neue"/>
                <a:cs typeface="Bebas Neue"/>
                <a:sym typeface="Bebas Neue"/>
              </a:defRPr>
            </a:lvl1pPr>
            <a:lvl2pPr lvl="1"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2pPr>
            <a:lvl3pPr lvl="2"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3pPr>
            <a:lvl4pPr lvl="3"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4pPr>
            <a:lvl5pPr lvl="4"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5pPr>
            <a:lvl6pPr lvl="5"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6pPr>
            <a:lvl7pPr lvl="6"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7pPr>
            <a:lvl8pPr lvl="7"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8pPr>
            <a:lvl9pPr lvl="8" rtl="0">
              <a:spcBef>
                <a:spcPts val="0"/>
              </a:spcBef>
              <a:spcAft>
                <a:spcPts val="0"/>
              </a:spcAft>
              <a:buClr>
                <a:schemeClr val="dk1"/>
              </a:buClr>
              <a:buSzPts val="3400"/>
              <a:buFont typeface="Bebas Neue"/>
              <a:buNone/>
              <a:defRPr sz="3400" b="1">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1pPr>
            <a:lvl2pPr marL="914400" lvl="1"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2pPr>
            <a:lvl3pPr marL="1371600" lvl="2"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3pPr>
            <a:lvl4pPr marL="1828800" lvl="3"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4pPr>
            <a:lvl5pPr marL="2286000" lvl="4"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5pPr>
            <a:lvl6pPr marL="2743200" lvl="5"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6pPr>
            <a:lvl7pPr marL="3200400" lvl="6"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7pPr>
            <a:lvl8pPr marL="3657600" lvl="7"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8pPr>
            <a:lvl9pPr marL="4114800" lvl="8" indent="-317500">
              <a:lnSpc>
                <a:spcPct val="100000"/>
              </a:lnSpc>
              <a:spcBef>
                <a:spcPts val="0"/>
              </a:spcBef>
              <a:spcAft>
                <a:spcPts val="0"/>
              </a:spcAft>
              <a:buClr>
                <a:schemeClr val="dk1"/>
              </a:buClr>
              <a:buSzPts val="1400"/>
              <a:buFont typeface="Tajawal"/>
              <a:buChar char="■"/>
              <a:defRPr>
                <a:solidFill>
                  <a:schemeClr val="dk1"/>
                </a:solidFill>
                <a:latin typeface="Tajawal"/>
                <a:ea typeface="Tajawal"/>
                <a:cs typeface="Tajawal"/>
                <a:sym typeface="Tajaw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71" r:id="rId6"/>
    <p:sldLayoutId id="2147483672"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0"/>
          <p:cNvSpPr/>
          <p:nvPr/>
        </p:nvSpPr>
        <p:spPr>
          <a:xfrm>
            <a:off x="4644550" y="1411000"/>
            <a:ext cx="1815600" cy="18156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5" name="Google Shape;225;p30"/>
          <p:cNvPicPr preferRelativeResize="0"/>
          <p:nvPr/>
        </p:nvPicPr>
        <p:blipFill rotWithShape="1">
          <a:blip r:embed="rId3">
            <a:alphaModFix/>
          </a:blip>
          <a:srcRect l="38215" r="27342"/>
          <a:stretch/>
        </p:blipFill>
        <p:spPr>
          <a:xfrm>
            <a:off x="896934" y="186600"/>
            <a:ext cx="2469000" cy="4770300"/>
          </a:xfrm>
          <a:prstGeom prst="roundRect">
            <a:avLst>
              <a:gd name="adj" fmla="val 50000"/>
            </a:avLst>
          </a:prstGeom>
          <a:noFill/>
          <a:ln>
            <a:noFill/>
          </a:ln>
        </p:spPr>
      </p:pic>
      <p:sp>
        <p:nvSpPr>
          <p:cNvPr id="226" name="Google Shape;226;p30"/>
          <p:cNvSpPr txBox="1">
            <a:spLocks noGrp="1"/>
          </p:cNvSpPr>
          <p:nvPr>
            <p:ph type="ctrTitle"/>
          </p:nvPr>
        </p:nvSpPr>
        <p:spPr>
          <a:xfrm>
            <a:off x="3365933" y="901687"/>
            <a:ext cx="5078819" cy="18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800" dirty="0">
                <a:latin typeface="Times New Roman" panose="02020603050405020304" pitchFamily="18" charset="0"/>
                <a:cs typeface="Times New Roman" panose="02020603050405020304" pitchFamily="18" charset="0"/>
              </a:rPr>
              <a:t>HỌC PHẦN KINH TẾ XÂY DỰNG</a:t>
            </a:r>
            <a:endParaRPr lang="en-US" sz="2800" dirty="0">
              <a:solidFill>
                <a:schemeClr val="lt2"/>
              </a:solidFill>
              <a:latin typeface="Times New Roman" panose="02020603050405020304" pitchFamily="18" charset="0"/>
              <a:cs typeface="Times New Roman" panose="02020603050405020304" pitchFamily="18" charset="0"/>
            </a:endParaRPr>
          </a:p>
        </p:txBody>
      </p:sp>
      <p:sp>
        <p:nvSpPr>
          <p:cNvPr id="229" name="Google Shape;229;p30"/>
          <p:cNvSpPr/>
          <p:nvPr/>
        </p:nvSpPr>
        <p:spPr>
          <a:xfrm rot="5400000">
            <a:off x="8607000" y="832200"/>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rot="-5400000">
            <a:off x="359700" y="4133950"/>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7135489" y="4777025"/>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lvl="0" indent="0" algn="l" rtl="0">
              <a:spcBef>
                <a:spcPts val="0"/>
              </a:spcBef>
              <a:spcAft>
                <a:spcPts val="0"/>
              </a:spcAft>
              <a:buNone/>
            </a:pPr>
            <a:endParaRPr/>
          </a:p>
        </p:txBody>
      </p:sp>
      <p:sp>
        <p:nvSpPr>
          <p:cNvPr id="13" name="Subtitle 12">
            <a:extLst>
              <a:ext uri="{FF2B5EF4-FFF2-40B4-BE49-F238E27FC236}">
                <a16:creationId xmlns:a16="http://schemas.microsoft.com/office/drawing/2014/main" id="{A5A434C5-BB45-4FE3-9C83-3BE6FF0DC30A}"/>
              </a:ext>
            </a:extLst>
          </p:cNvPr>
          <p:cNvSpPr>
            <a:spLocks noGrp="1"/>
          </p:cNvSpPr>
          <p:nvPr>
            <p:ph type="subTitle" idx="1"/>
          </p:nvPr>
        </p:nvSpPr>
        <p:spPr>
          <a:xfrm>
            <a:off x="3565996" y="3207710"/>
            <a:ext cx="4840942" cy="1351429"/>
          </a:xfrm>
        </p:spPr>
        <p:txBody>
          <a:bodyPr/>
          <a:lstStyle/>
          <a:p>
            <a:pPr algn="l"/>
            <a:r>
              <a:rPr lang="en-US" dirty="0">
                <a:latin typeface="Times New Roman" panose="02020603050405020304" pitchFamily="18" charset="0"/>
                <a:cs typeface="Times New Roman" panose="02020603050405020304" pitchFamily="18" charset="0"/>
              </a:rPr>
              <a:t>GIÁO VIÊN: TRẦN THÀNH NHÂN</a:t>
            </a:r>
          </a:p>
          <a:p>
            <a:pPr algn="l"/>
            <a:r>
              <a:rPr lang="en-US" dirty="0">
                <a:latin typeface="Times New Roman" panose="02020603050405020304" pitchFamily="18" charset="0"/>
                <a:cs typeface="Times New Roman" panose="02020603050405020304" pitchFamily="18" charset="0"/>
              </a:rPr>
              <a:t>SVTH: TRẦN VĂN HẢI LONG</a:t>
            </a:r>
          </a:p>
          <a:p>
            <a:pPr algn="l"/>
            <a:r>
              <a:rPr lang="en-US" dirty="0">
                <a:latin typeface="Times New Roman" panose="02020603050405020304" pitchFamily="18" charset="0"/>
                <a:cs typeface="Times New Roman" panose="02020603050405020304" pitchFamily="18" charset="0"/>
              </a:rPr>
              <a:t>             TRƯƠNG HỮU RÔN</a:t>
            </a:r>
          </a:p>
          <a:p>
            <a:pPr algn="l"/>
            <a:r>
              <a:rPr lang="en-US" dirty="0">
                <a:latin typeface="Times New Roman" panose="02020603050405020304" pitchFamily="18" charset="0"/>
                <a:cs typeface="Times New Roman" panose="02020603050405020304" pitchFamily="18" charset="0"/>
              </a:rPr>
              <a:t>             TRẦN VĂN THẮNG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754078" y="873760"/>
            <a:ext cx="5090792" cy="3108543"/>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Các DNXD sẽ phải đối mặt với những thách thức mới như là:</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Cạnh tranh ngày càng khốc liệt (do số lượng các DNXD tăng mạnh)</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Yêu cầu chất lượng sản phẩm xây dựng ngày càng cao, thời gian xây dựng các công trình nhanh và yêu cầu giảm chi phí xây dựng của chủ đầu tư ngày càng cao. Cùng với các thành quả của tiến bộ khoa học – công nghệ (KH-CN) nhanh, một mặt, tạo ra các điều kiện thuận lợi cho sản xuất xây dựng, mặt khác cũng đòi hỏi doanh nghiệp xây dựng phải có những cố gắng trong việc tiếp thu và áp dụng thành quả tiến bộ KH-CN vào sản xuất, kinh doanh.</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Cơ cấu lại, đổi mới doanh nghiệp nhà nước, chuyển đổi mô hình doanh nghiệp vừa là điều kiện phát triển nhưng đồng thời cũng phát sinh những vấn đề mới đò</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I</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hỏi doanh nghiệp, cần phải được tổ chức lại về cơ cấu bộ máy và cơ chế hoạt động thích hợp.</a:t>
            </a:r>
          </a:p>
        </p:txBody>
      </p:sp>
      <p:sp>
        <p:nvSpPr>
          <p:cNvPr id="7" name="Google Shape;262;p32">
            <a:extLst>
              <a:ext uri="{FF2B5EF4-FFF2-40B4-BE49-F238E27FC236}">
                <a16:creationId xmlns:a16="http://schemas.microsoft.com/office/drawing/2014/main" id="{BBFB2399-1629-453D-AE60-0DD9FB5FED10}"/>
              </a:ext>
            </a:extLst>
          </p:cNvPr>
          <p:cNvSpPr txBox="1">
            <a:spLocks/>
          </p:cNvSpPr>
          <p:nvPr/>
        </p:nvSpPr>
        <p:spPr>
          <a:xfrm>
            <a:off x="754078" y="529501"/>
            <a:ext cx="7696287" cy="3442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000000"/>
              </a:buClr>
              <a:buSzPts val="2200"/>
              <a:buFont typeface="Bebas Neue"/>
              <a:buNone/>
              <a:tabLst/>
              <a:defRPr/>
            </a:pPr>
            <a:r>
              <a:rPr lang="en-US" sz="1600" dirty="0">
                <a:solidFill>
                  <a:srgbClr val="000000"/>
                </a:solidFill>
                <a:latin typeface="Times New Roman" panose="02020603050405020304" pitchFamily="18" charset="0"/>
                <a:cs typeface="Times New Roman" panose="02020603050405020304" pitchFamily="18" charset="0"/>
              </a:rPr>
              <a:t>2. ĐÁNH GIÁ:</a:t>
            </a:r>
            <a:endParaRPr kumimoji="0" lang="en-US" sz="16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Bebas Neue"/>
            </a:endParaRPr>
          </a:p>
        </p:txBody>
      </p:sp>
      <p:pic>
        <p:nvPicPr>
          <p:cNvPr id="4" name="Picture 3">
            <a:extLst>
              <a:ext uri="{FF2B5EF4-FFF2-40B4-BE49-F238E27FC236}">
                <a16:creationId xmlns:a16="http://schemas.microsoft.com/office/drawing/2014/main" id="{14290637-7CD8-4C6E-B9B7-A72978143977}"/>
              </a:ext>
            </a:extLst>
          </p:cNvPr>
          <p:cNvPicPr>
            <a:picLocks noChangeAspect="1"/>
          </p:cNvPicPr>
          <p:nvPr/>
        </p:nvPicPr>
        <p:blipFill>
          <a:blip r:embed="rId3"/>
          <a:stretch>
            <a:fillRect/>
          </a:stretch>
        </p:blipFill>
        <p:spPr>
          <a:xfrm>
            <a:off x="5844870" y="913218"/>
            <a:ext cx="2545052" cy="1449409"/>
          </a:xfrm>
          <a:prstGeom prst="rect">
            <a:avLst/>
          </a:prstGeom>
          <a:ln>
            <a:noFill/>
          </a:ln>
          <a:effectLst>
            <a:softEdge rad="112500"/>
          </a:effectLst>
        </p:spPr>
      </p:pic>
      <p:pic>
        <p:nvPicPr>
          <p:cNvPr id="8" name="Picture 7">
            <a:extLst>
              <a:ext uri="{FF2B5EF4-FFF2-40B4-BE49-F238E27FC236}">
                <a16:creationId xmlns:a16="http://schemas.microsoft.com/office/drawing/2014/main" id="{DB11BAC2-C57C-4A5D-912F-78AAAFA8A91D}"/>
              </a:ext>
            </a:extLst>
          </p:cNvPr>
          <p:cNvPicPr>
            <a:picLocks noChangeAspect="1"/>
          </p:cNvPicPr>
          <p:nvPr/>
        </p:nvPicPr>
        <p:blipFill>
          <a:blip r:embed="rId4"/>
          <a:stretch>
            <a:fillRect/>
          </a:stretch>
        </p:blipFill>
        <p:spPr>
          <a:xfrm>
            <a:off x="5922343" y="2523486"/>
            <a:ext cx="2467579" cy="1797127"/>
          </a:xfrm>
          <a:prstGeom prst="rect">
            <a:avLst/>
          </a:prstGeom>
          <a:ln>
            <a:noFill/>
          </a:ln>
          <a:effectLst>
            <a:softEdge rad="112500"/>
          </a:effectLst>
        </p:spPr>
      </p:pic>
    </p:spTree>
    <p:extLst>
      <p:ext uri="{BB962C8B-B14F-4D97-AF65-F5344CB8AC3E}">
        <p14:creationId xmlns:p14="http://schemas.microsoft.com/office/powerpoint/2010/main" val="17483364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barn(inVertical)">
                                      <p:cBhvr>
                                        <p:cTn id="20" dur="500"/>
                                        <p:tgtEl>
                                          <p:spTgt spid="1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13">
                                            <p:txEl>
                                              <p:pRg st="1" end="1"/>
                                            </p:txEl>
                                          </p:spTgt>
                                        </p:tgtEl>
                                        <p:attrNameLst>
                                          <p:attrName>style.visibility</p:attrName>
                                        </p:attrNameLst>
                                      </p:cBhvr>
                                      <p:to>
                                        <p:strVal val="visible"/>
                                      </p:to>
                                    </p:set>
                                    <p:animEffect transition="in" filter="barn(inVertical)">
                                      <p:cBhvr>
                                        <p:cTn id="25" dur="500"/>
                                        <p:tgtEl>
                                          <p:spTgt spid="1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13">
                                            <p:txEl>
                                              <p:pRg st="2" end="2"/>
                                            </p:txEl>
                                          </p:spTgt>
                                        </p:tgtEl>
                                        <p:attrNameLst>
                                          <p:attrName>style.visibility</p:attrName>
                                        </p:attrNameLst>
                                      </p:cBhvr>
                                      <p:to>
                                        <p:strVal val="visible"/>
                                      </p:to>
                                    </p:set>
                                    <p:animEffect transition="in" filter="barn(inVertical)">
                                      <p:cBhvr>
                                        <p:cTn id="30" dur="500"/>
                                        <p:tgtEl>
                                          <p:spTgt spid="13">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3">
                                            <p:txEl>
                                              <p:pRg st="3" end="3"/>
                                            </p:txEl>
                                          </p:spTgt>
                                        </p:tgtEl>
                                        <p:attrNameLst>
                                          <p:attrName>style.visibility</p:attrName>
                                        </p:attrNameLst>
                                      </p:cBhvr>
                                      <p:to>
                                        <p:strVal val="visible"/>
                                      </p:to>
                                    </p:set>
                                    <p:animEffect transition="in" filter="barn(inVertical)">
                                      <p:cBhvr>
                                        <p:cTn id="35" dur="5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754078" y="701630"/>
            <a:ext cx="7635844" cy="738664"/>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Nhìn nhận bối cảnh mới, từ những cơ hội, thách thức, thuận lợi và khó khăn của ngành và của các DNXD nói chung, có thể đưa ra một số vấn đề cần quan tâm đối với các DNXD để thích ứng với các điều kiện đầu tư, kinh doanh trong thời gian tới, gồm 4 nhóm vấn đề chính như sau:</a:t>
            </a:r>
          </a:p>
        </p:txBody>
      </p:sp>
      <p:sp>
        <p:nvSpPr>
          <p:cNvPr id="7" name="Google Shape;262;p32">
            <a:extLst>
              <a:ext uri="{FF2B5EF4-FFF2-40B4-BE49-F238E27FC236}">
                <a16:creationId xmlns:a16="http://schemas.microsoft.com/office/drawing/2014/main" id="{BBFB2399-1629-453D-AE60-0DD9FB5FED10}"/>
              </a:ext>
            </a:extLst>
          </p:cNvPr>
          <p:cNvSpPr txBox="1">
            <a:spLocks/>
          </p:cNvSpPr>
          <p:nvPr/>
        </p:nvSpPr>
        <p:spPr>
          <a:xfrm>
            <a:off x="754078" y="499508"/>
            <a:ext cx="7696287" cy="3442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000000"/>
              </a:buClr>
              <a:buSzPts val="2200"/>
              <a:buFont typeface="Bebas Neue"/>
              <a:buNone/>
              <a:tabLst/>
              <a:defRPr/>
            </a:pPr>
            <a:r>
              <a:rPr lang="en-US" sz="1600" dirty="0">
                <a:solidFill>
                  <a:srgbClr val="000000"/>
                </a:solidFill>
                <a:latin typeface="Times New Roman" panose="02020603050405020304" pitchFamily="18" charset="0"/>
                <a:cs typeface="Times New Roman" panose="02020603050405020304" pitchFamily="18" charset="0"/>
              </a:rPr>
              <a:t>3. GIẢI PHÁP CẢI THIỆN:</a:t>
            </a:r>
            <a:endParaRPr kumimoji="0" lang="en-US" sz="16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Bebas Neue"/>
            </a:endParaRPr>
          </a:p>
        </p:txBody>
      </p:sp>
      <p:sp>
        <p:nvSpPr>
          <p:cNvPr id="9" name="TextBox 8">
            <a:extLst>
              <a:ext uri="{FF2B5EF4-FFF2-40B4-BE49-F238E27FC236}">
                <a16:creationId xmlns:a16="http://schemas.microsoft.com/office/drawing/2014/main" id="{AB34D547-877C-4214-BBE9-B21394D38891}"/>
              </a:ext>
            </a:extLst>
          </p:cNvPr>
          <p:cNvSpPr txBox="1"/>
          <p:nvPr/>
        </p:nvSpPr>
        <p:spPr>
          <a:xfrm>
            <a:off x="693635" y="1353382"/>
            <a:ext cx="5713938" cy="3323987"/>
          </a:xfrm>
          <a:prstGeom prst="rect">
            <a:avLst/>
          </a:prstGeom>
          <a:noFill/>
        </p:spPr>
        <p:txBody>
          <a:bodyPr wrap="square">
            <a:spAutoFit/>
          </a:bodyPr>
          <a:lstStyle/>
          <a:p>
            <a:pPr algn="just"/>
            <a:r>
              <a:rPr lang="en-US" dirty="0">
                <a:latin typeface="+mj-lt"/>
              </a:rPr>
              <a:t> - </a:t>
            </a:r>
            <a:r>
              <a:rPr lang="vi-VN" dirty="0">
                <a:latin typeface="+mj-lt"/>
              </a:rPr>
              <a:t>Về quản trị doanh nghiệp và các dự án đầu tư: Đối với các doanh nghiệp thực hiện các dự án đầu tư, kinh doanh (với vai trò là chủ đầu tư và Ban điều hành các dự án đầu tư) có thể cần quản tâm và giải quyết những vấn đề sau:</a:t>
            </a:r>
          </a:p>
          <a:p>
            <a:pPr algn="just"/>
            <a:r>
              <a:rPr lang="en-US" dirty="0">
                <a:latin typeface="+mj-lt"/>
              </a:rPr>
              <a:t>   + </a:t>
            </a:r>
            <a:r>
              <a:rPr lang="vi-VN" dirty="0">
                <a:latin typeface="+mj-lt"/>
              </a:rPr>
              <a:t>Hoàn thiện cơ cấu bộ máy quản lý phù hợp với yêu cầu đổi mới doanh nghiệp (đặc biệt đối với các doanh nghiệp tiến hành cổ phần hóa hoặc tiếp tục thoái vốn NN). </a:t>
            </a:r>
            <a:r>
              <a:rPr lang="en-US" dirty="0">
                <a:latin typeface="Times New Roman" panose="02020603050405020304" pitchFamily="18" charset="0"/>
                <a:cs typeface="Times New Roman" panose="02020603050405020304" pitchFamily="18" charset="0"/>
              </a:rPr>
              <a:t>R</a:t>
            </a:r>
            <a:r>
              <a:rPr lang="vi-VN" dirty="0">
                <a:latin typeface="+mj-lt"/>
              </a:rPr>
              <a:t>à soát, đánh giá lại hiện trạng cơ cấu bộ máy của DN,</a:t>
            </a:r>
            <a:r>
              <a:rPr lang="en-US" dirty="0">
                <a:latin typeface="+mj-lt"/>
              </a:rPr>
              <a:t> </a:t>
            </a:r>
            <a:r>
              <a:rPr lang="vi-VN" dirty="0">
                <a:latin typeface="+mj-lt"/>
              </a:rPr>
              <a:t>nghiên cứu hoàn chỉnh bộ máy, xác định rõ quy mô và phạm vi hoạt động phù hợp với năng lực quản trị, điều hành phù hợp với hình thức doanh nghiệp mới; cơ cấu lại bộ máy tổ chức và cán bộ theo hướng tinh gọn, hiệu lực, hiệu quả; phân cấp, phân quyền rõ ràng.</a:t>
            </a:r>
          </a:p>
          <a:p>
            <a:pPr algn="just"/>
            <a:r>
              <a:rPr lang="en-US" dirty="0">
                <a:latin typeface="+mj-lt"/>
              </a:rPr>
              <a:t>   +</a:t>
            </a:r>
            <a:r>
              <a:rPr lang="vi-VN" dirty="0">
                <a:latin typeface="+mj-lt"/>
              </a:rPr>
              <a:t>Xây dựng và hoàn thiện bộ máy hoạt động có tính chuyên nghiệp cao đòi hỏi mọi hoạt động trong bộ máy được thực hiện theo quy chế, quy trình phù hợp với từng nhiệm vụ quản lý (quản lý nhân sự, quản lý chất lượng, quản lý tiến độ, chi phí, v.v.) và nâng cao trình độ chuyên môn, nghiệp vụ của đội ngũ cán bộ quản lý phù hợp với bộ máy mới.</a:t>
            </a:r>
          </a:p>
        </p:txBody>
      </p:sp>
      <p:pic>
        <p:nvPicPr>
          <p:cNvPr id="5" name="Picture 4">
            <a:extLst>
              <a:ext uri="{FF2B5EF4-FFF2-40B4-BE49-F238E27FC236}">
                <a16:creationId xmlns:a16="http://schemas.microsoft.com/office/drawing/2014/main" id="{9E48C9F0-0386-4B7D-9C7D-E5ED6DCC37A7}"/>
              </a:ext>
            </a:extLst>
          </p:cNvPr>
          <p:cNvPicPr>
            <a:picLocks noChangeAspect="1"/>
          </p:cNvPicPr>
          <p:nvPr/>
        </p:nvPicPr>
        <p:blipFill>
          <a:blip r:embed="rId3"/>
          <a:stretch>
            <a:fillRect/>
          </a:stretch>
        </p:blipFill>
        <p:spPr>
          <a:xfrm>
            <a:off x="6407573" y="1588916"/>
            <a:ext cx="2042792" cy="2542738"/>
          </a:xfrm>
          <a:prstGeom prst="rect">
            <a:avLst/>
          </a:prstGeom>
          <a:ln>
            <a:noFill/>
          </a:ln>
          <a:effectLst>
            <a:softEdge rad="112500"/>
          </a:effectLst>
        </p:spPr>
      </p:pic>
    </p:spTree>
    <p:extLst>
      <p:ext uri="{BB962C8B-B14F-4D97-AF65-F5344CB8AC3E}">
        <p14:creationId xmlns:p14="http://schemas.microsoft.com/office/powerpoint/2010/main" val="39963032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barn(inVertical)">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arn(inVertic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barn(inVertical)">
                                      <p:cBhvr>
                                        <p:cTn id="22" dur="500"/>
                                        <p:tgtEl>
                                          <p:spTgt spid="9">
                                            <p:txEl>
                                              <p:pRg st="0" end="0"/>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9">
                                            <p:txEl>
                                              <p:pRg st="1" end="1"/>
                                            </p:txEl>
                                          </p:spTgt>
                                        </p:tgtEl>
                                        <p:attrNameLst>
                                          <p:attrName>style.visibility</p:attrName>
                                        </p:attrNameLst>
                                      </p:cBhvr>
                                      <p:to>
                                        <p:strVal val="visible"/>
                                      </p:to>
                                    </p:set>
                                    <p:animEffect transition="in" filter="barn(inVertical)">
                                      <p:cBhvr>
                                        <p:cTn id="25" dur="500"/>
                                        <p:tgtEl>
                                          <p:spTgt spid="9">
                                            <p:txEl>
                                              <p:pRg st="1" end="1"/>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9">
                                            <p:txEl>
                                              <p:pRg st="2" end="2"/>
                                            </p:txEl>
                                          </p:spTgt>
                                        </p:tgtEl>
                                        <p:attrNameLst>
                                          <p:attrName>style.visibility</p:attrName>
                                        </p:attrNameLst>
                                      </p:cBhvr>
                                      <p:to>
                                        <p:strVal val="visible"/>
                                      </p:to>
                                    </p:set>
                                    <p:animEffect transition="in" filter="barn(inVertical)">
                                      <p:cBhvr>
                                        <p:cTn id="28"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AB34D547-877C-4214-BBE9-B21394D38891}"/>
              </a:ext>
            </a:extLst>
          </p:cNvPr>
          <p:cNvSpPr txBox="1"/>
          <p:nvPr/>
        </p:nvSpPr>
        <p:spPr>
          <a:xfrm>
            <a:off x="693635" y="539204"/>
            <a:ext cx="4989192" cy="418576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Về quản lý chi phí xây dựng: Các DNXD cần quan tâm đến một số vấn đề, đó là:</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Dưới góc độ chủ đầu tư (đối với DN đang làm chủ đầu tư các dự án ĐT XD): Bên cạnh việc tuân thủ các quy định của Nhà nước về quản lý nội dung chi phí theo pháp luật hiện hành (nghị định số 32/NĐ-CP, Thông tư số 06/TT-BXD. v.v.), cần quan tâm đến phương pháp kiểm soát chi phí trong các giai đoạn đầu tư để bảo đảm chi phí đầu tư phù hợp với tiến đô xây dựng và nằm trong giới hạn cho phép (Tổng mức đầu tư được duyệt). Đây là những vấn đề khó và phức tạp nhất trong thực tế quản lý các dự án đầu tư.</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Dưới góc độ nhà thầu (đối với các doanh nghiệp đang thực hiện các hợp đồng thi công XD CT): Cùng với yêu cầu thực hiện các điều khoản hợp đồng đã ký kết với chủ đầu tư thì việc tìm kiếm các biện pháp giảm chi phí thi công, tăng lợi nhuận và thực hiện thanh quyết toán hợp đồng xây dựng nhanh gọn là việc rất quan trọng hiện nay. Điều này liên quan tới rất nhiều các vấn đề khác như: áp dụng các giải pháp công nghệ kỹ thuật xây dựng tiên tiến, tổ chức thi công, tìm kiếm nguồn và cung ứng vật tư, vật liệu hợp lý.</a:t>
            </a:r>
          </a:p>
        </p:txBody>
      </p:sp>
      <p:pic>
        <p:nvPicPr>
          <p:cNvPr id="3" name="Picture 2">
            <a:extLst>
              <a:ext uri="{FF2B5EF4-FFF2-40B4-BE49-F238E27FC236}">
                <a16:creationId xmlns:a16="http://schemas.microsoft.com/office/drawing/2014/main" id="{1E8E2E2A-CB5E-4A1C-B1A0-2C52FAA5C411}"/>
              </a:ext>
            </a:extLst>
          </p:cNvPr>
          <p:cNvPicPr>
            <a:picLocks noChangeAspect="1"/>
          </p:cNvPicPr>
          <p:nvPr/>
        </p:nvPicPr>
        <p:blipFill>
          <a:blip r:embed="rId3"/>
          <a:stretch>
            <a:fillRect/>
          </a:stretch>
        </p:blipFill>
        <p:spPr>
          <a:xfrm>
            <a:off x="5601547" y="702700"/>
            <a:ext cx="2754264" cy="1709543"/>
          </a:xfrm>
          <a:prstGeom prst="rect">
            <a:avLst/>
          </a:prstGeom>
          <a:ln>
            <a:noFill/>
          </a:ln>
          <a:effectLst>
            <a:softEdge rad="112500"/>
          </a:effectLst>
        </p:spPr>
      </p:pic>
      <p:pic>
        <p:nvPicPr>
          <p:cNvPr id="5" name="Picture 4">
            <a:extLst>
              <a:ext uri="{FF2B5EF4-FFF2-40B4-BE49-F238E27FC236}">
                <a16:creationId xmlns:a16="http://schemas.microsoft.com/office/drawing/2014/main" id="{C3758B91-4655-4831-87FE-97751C48A796}"/>
              </a:ext>
            </a:extLst>
          </p:cNvPr>
          <p:cNvPicPr>
            <a:picLocks noChangeAspect="1"/>
          </p:cNvPicPr>
          <p:nvPr/>
        </p:nvPicPr>
        <p:blipFill>
          <a:blip r:embed="rId4"/>
          <a:stretch>
            <a:fillRect/>
          </a:stretch>
        </p:blipFill>
        <p:spPr>
          <a:xfrm>
            <a:off x="5601547" y="2731258"/>
            <a:ext cx="2784113" cy="1709543"/>
          </a:xfrm>
          <a:prstGeom prst="rect">
            <a:avLst/>
          </a:prstGeom>
          <a:ln>
            <a:noFill/>
          </a:ln>
          <a:effectLst>
            <a:softEdge rad="112500"/>
          </a:effectLst>
        </p:spPr>
      </p:pic>
    </p:spTree>
    <p:extLst>
      <p:ext uri="{BB962C8B-B14F-4D97-AF65-F5344CB8AC3E}">
        <p14:creationId xmlns:p14="http://schemas.microsoft.com/office/powerpoint/2010/main" val="21188547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arn(inVertic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AB34D547-877C-4214-BBE9-B21394D38891}"/>
              </a:ext>
            </a:extLst>
          </p:cNvPr>
          <p:cNvSpPr txBox="1"/>
          <p:nvPr/>
        </p:nvSpPr>
        <p:spPr>
          <a:xfrm>
            <a:off x="2444054" y="478869"/>
            <a:ext cx="5951005" cy="224676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Nâng cao năng lực canh tranh trong đấu thầu của các doanh nghiệp: Đây là vấn đề có ý nghĩa hàng đầu đối với doanh nghiệp nhà thầu và cần quan tâm tới một số điểm mấu chốt sau:</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Nâng cao năng lực đấu thầu của bản thân doanh nghiệp mà trước hết là năng lực của cán bộ, nhân viên tham gia vào công tác đấu thâu. Các cán bộ tham gia công tác đấu thầu trước hết phải bảo đảm năng lực theo quy định của pháp luât (phải có chứng chỉ đào tạo và chứng chỉ hành nghề) và có kiến thức, kỹ năng, nghiệp vụ giỏi về đấu thầu trong các lĩnh vực, trước hết là hiểu biết tường tận về pháp luật, thành thạo nghiệp vụ lập hồ sơ máy tính, thực hiện đấu thầu qua mạng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a:t>
            </a:r>
            <a:endPar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endParaRPr>
          </a:p>
        </p:txBody>
      </p:sp>
      <p:pic>
        <p:nvPicPr>
          <p:cNvPr id="3" name="Picture 2">
            <a:extLst>
              <a:ext uri="{FF2B5EF4-FFF2-40B4-BE49-F238E27FC236}">
                <a16:creationId xmlns:a16="http://schemas.microsoft.com/office/drawing/2014/main" id="{CDFA61D7-70F2-43C2-A080-E72BC11EE263}"/>
              </a:ext>
            </a:extLst>
          </p:cNvPr>
          <p:cNvPicPr>
            <a:picLocks noChangeAspect="1"/>
          </p:cNvPicPr>
          <p:nvPr/>
        </p:nvPicPr>
        <p:blipFill>
          <a:blip r:embed="rId3"/>
          <a:stretch>
            <a:fillRect/>
          </a:stretch>
        </p:blipFill>
        <p:spPr>
          <a:xfrm>
            <a:off x="748941" y="609600"/>
            <a:ext cx="1735969" cy="1761067"/>
          </a:xfrm>
          <a:prstGeom prst="rect">
            <a:avLst/>
          </a:prstGeom>
          <a:ln>
            <a:noFill/>
          </a:ln>
          <a:effectLst>
            <a:softEdge rad="112500"/>
          </a:effectLst>
        </p:spPr>
      </p:pic>
      <p:pic>
        <p:nvPicPr>
          <p:cNvPr id="5" name="Picture 4">
            <a:extLst>
              <a:ext uri="{FF2B5EF4-FFF2-40B4-BE49-F238E27FC236}">
                <a16:creationId xmlns:a16="http://schemas.microsoft.com/office/drawing/2014/main" id="{BA734252-1955-48AD-81F9-5C39AF8A5368}"/>
              </a:ext>
            </a:extLst>
          </p:cNvPr>
          <p:cNvPicPr>
            <a:picLocks noChangeAspect="1"/>
          </p:cNvPicPr>
          <p:nvPr/>
        </p:nvPicPr>
        <p:blipFill>
          <a:blip r:embed="rId4"/>
          <a:stretch>
            <a:fillRect/>
          </a:stretch>
        </p:blipFill>
        <p:spPr>
          <a:xfrm>
            <a:off x="6627075" y="2608018"/>
            <a:ext cx="1846580" cy="1860499"/>
          </a:xfrm>
          <a:prstGeom prst="rect">
            <a:avLst/>
          </a:prstGeom>
          <a:ln>
            <a:noFill/>
          </a:ln>
          <a:effectLst>
            <a:softEdge rad="112500"/>
          </a:effectLst>
        </p:spPr>
      </p:pic>
      <p:sp>
        <p:nvSpPr>
          <p:cNvPr id="7" name="TextBox 6">
            <a:extLst>
              <a:ext uri="{FF2B5EF4-FFF2-40B4-BE49-F238E27FC236}">
                <a16:creationId xmlns:a16="http://schemas.microsoft.com/office/drawing/2014/main" id="{BE9BD307-648C-4E64-A7EC-0AC1BB0F1801}"/>
              </a:ext>
            </a:extLst>
          </p:cNvPr>
          <p:cNvSpPr txBox="1"/>
          <p:nvPr/>
        </p:nvSpPr>
        <p:spPr>
          <a:xfrm>
            <a:off x="748941" y="2594498"/>
            <a:ext cx="6166905" cy="2031325"/>
          </a:xfrm>
          <a:prstGeom prst="rect">
            <a:avLst/>
          </a:prstGeom>
          <a:noFill/>
        </p:spPr>
        <p:txBody>
          <a:bodyPr wrap="square">
            <a:spAutoFit/>
          </a:bodyPr>
          <a:lstStyle/>
          <a:p>
            <a:r>
              <a:rPr lang="vi-VN" dirty="0">
                <a:latin typeface="+mj-lt"/>
              </a:rPr>
              <a:t> + Các doanh nghiệp cần nghiên cứu xây dựng chiến lược và biện pháp nâng cao năng lực cạnh tranh của doanh nghiệp trong đấu thầu. Đây là vấn đề mang tính lâu dài và chuyên nghiệp. Điều này đòi hỏi sự tập trung nghiên cứu về phương pháp, tìm hiểu về thị trường xây dựng trong lĩnh vực của mình, xây dựng và áp dụng cơ sở dữ liệu về đấu thầu của doanh nghiệp; Vận dung linh hoạt chiến lược, chiến thuật cạnh tranh trong các cuộc thầu cụ thể.</a:t>
            </a:r>
          </a:p>
          <a:p>
            <a:r>
              <a:rPr lang="vi-VN" dirty="0">
                <a:latin typeface="+mj-lt"/>
              </a:rPr>
              <a:t>   + Bên cạnh những điểm mấu chốt nêu trên thì cần xây dựng quy trình và tổ chức bộ máy thực hiện công tác đấu thầu của doanh nghiệp một cách chuyên nghiệp là cần thiết và ảnh hưởng lớn đến khả năng cạnh tranh của doanh nghiệp.</a:t>
            </a:r>
            <a:endParaRPr lang="en-US" dirty="0">
              <a:latin typeface="+mj-lt"/>
            </a:endParaRPr>
          </a:p>
        </p:txBody>
      </p:sp>
    </p:spTree>
    <p:extLst>
      <p:ext uri="{BB962C8B-B14F-4D97-AF65-F5344CB8AC3E}">
        <p14:creationId xmlns:p14="http://schemas.microsoft.com/office/powerpoint/2010/main" val="6103715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barn(inVertical)">
                                      <p:cBhvr>
                                        <p:cTn id="12" dur="500"/>
                                        <p:tgtEl>
                                          <p:spTgt spid="9">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barn(inVertical)">
                                      <p:cBhvr>
                                        <p:cTn id="15" dur="500"/>
                                        <p:tgtEl>
                                          <p:spTgt spid="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arn(inVertic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inVertical)">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AB34D547-877C-4214-BBE9-B21394D38891}"/>
              </a:ext>
            </a:extLst>
          </p:cNvPr>
          <p:cNvSpPr txBox="1"/>
          <p:nvPr/>
        </p:nvSpPr>
        <p:spPr>
          <a:xfrm>
            <a:off x="680088" y="478869"/>
            <a:ext cx="5564925" cy="418576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Áp dụng các phương pháp và công cụ quản lý: Để đạt được các mục tiêu trong xây dựng công trình (quản lý tiến độ, quản lý chất lượng và chi phí) cần tìm hiểu, nghiên cứu và áp dụng các phương pháp và công cụ quản lý hiện đại. Trong điều kiện hiện tại và tương lai, các phương pháp và công cụ quản lý doanh nghiệp nói chung và trong xây dựng nói riêng ngày càng được hoàn thiên và phát triển mạnh mẽ và sẽ trở thành yếu tố quyết định trong việc nâng cao hiệu quả kinh doanh. Việc áp dụng các phương pháp và công cụ quản lý hiện đại được sử dụng trong hầu hết các nhiệm vụ quản lý, như:</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Lập và tối ưu Kế hoạch thi công xây dựng nhằm nâng cao chất lượng công tác kế hoạch của doanh nghiệp;</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Kiểm soát tiến độ và chi phí xây dựng theo Kế hoạch và Dự toán thi công do doanh nghiệp lập và phê duyệt;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Xây dựng định mức và đơn giá nội bộ phục vụ cho việc lập dự toán thi công, xác định giá dự thầu, v.v.</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Xây dựng và sử dụng cơ sở dữ liệu: cơ sở dữ liệu nội bộ của Tổng công ty tham gia và khai thác cơ sở dữ liệu của ngành xây dựng</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Arial"/>
                <a:sym typeface="Arial"/>
              </a:rPr>
              <a:t>Thực hiện công tác theo dõi, kiếm tra giám sát, đánh giá các dự án ĐTXD CT (Hệ thống Báo cáo Giám sát DA ĐTXD trực tuyến); v.v.</a:t>
            </a:r>
          </a:p>
        </p:txBody>
      </p:sp>
      <p:pic>
        <p:nvPicPr>
          <p:cNvPr id="4" name="Picture 3">
            <a:extLst>
              <a:ext uri="{FF2B5EF4-FFF2-40B4-BE49-F238E27FC236}">
                <a16:creationId xmlns:a16="http://schemas.microsoft.com/office/drawing/2014/main" id="{B6E8FA35-2DF4-4A18-91F0-F239A320375E}"/>
              </a:ext>
            </a:extLst>
          </p:cNvPr>
          <p:cNvPicPr>
            <a:picLocks noChangeAspect="1"/>
          </p:cNvPicPr>
          <p:nvPr/>
        </p:nvPicPr>
        <p:blipFill>
          <a:blip r:embed="rId3"/>
          <a:stretch>
            <a:fillRect/>
          </a:stretch>
        </p:blipFill>
        <p:spPr>
          <a:xfrm>
            <a:off x="6121835" y="2815980"/>
            <a:ext cx="2342077" cy="1601184"/>
          </a:xfrm>
          <a:prstGeom prst="rect">
            <a:avLst/>
          </a:prstGeom>
          <a:ln>
            <a:noFill/>
          </a:ln>
          <a:effectLst>
            <a:softEdge rad="112500"/>
          </a:effectLst>
        </p:spPr>
      </p:pic>
      <p:pic>
        <p:nvPicPr>
          <p:cNvPr id="7" name="Picture 6">
            <a:extLst>
              <a:ext uri="{FF2B5EF4-FFF2-40B4-BE49-F238E27FC236}">
                <a16:creationId xmlns:a16="http://schemas.microsoft.com/office/drawing/2014/main" id="{956D3BCC-7C39-4566-AD36-844AC8F1B730}"/>
              </a:ext>
            </a:extLst>
          </p:cNvPr>
          <p:cNvPicPr>
            <a:picLocks noChangeAspect="1"/>
          </p:cNvPicPr>
          <p:nvPr/>
        </p:nvPicPr>
        <p:blipFill>
          <a:blip r:embed="rId4"/>
          <a:stretch>
            <a:fillRect/>
          </a:stretch>
        </p:blipFill>
        <p:spPr>
          <a:xfrm>
            <a:off x="6261152" y="604192"/>
            <a:ext cx="1894191" cy="2260114"/>
          </a:xfrm>
          <a:prstGeom prst="rect">
            <a:avLst/>
          </a:prstGeom>
          <a:ln>
            <a:noFill/>
          </a:ln>
          <a:effectLst>
            <a:softEdge rad="112500"/>
          </a:effectLst>
        </p:spPr>
      </p:pic>
    </p:spTree>
    <p:extLst>
      <p:ext uri="{BB962C8B-B14F-4D97-AF65-F5344CB8AC3E}">
        <p14:creationId xmlns:p14="http://schemas.microsoft.com/office/powerpoint/2010/main" val="466472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16" presetClass="entr" presetSubtype="21"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arn(inVertic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821;p54">
            <a:extLst>
              <a:ext uri="{FF2B5EF4-FFF2-40B4-BE49-F238E27FC236}">
                <a16:creationId xmlns:a16="http://schemas.microsoft.com/office/drawing/2014/main" id="{C88AA5A7-4D3A-40A7-99D1-DEBF3813326A}"/>
              </a:ext>
            </a:extLst>
          </p:cNvPr>
          <p:cNvSpPr txBox="1">
            <a:spLocks/>
          </p:cNvSpPr>
          <p:nvPr/>
        </p:nvSpPr>
        <p:spPr>
          <a:xfrm>
            <a:off x="4508025" y="3282800"/>
            <a:ext cx="3502500" cy="115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Bebas Neue"/>
              <a:buNone/>
              <a:defRPr sz="45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400"/>
              <a:buFont typeface="Bebas Neue"/>
              <a:buNone/>
              <a:defRPr sz="3400" b="1" i="0" u="none" strike="noStrike" cap="none">
                <a:solidFill>
                  <a:schemeClr val="dk1"/>
                </a:solidFill>
                <a:latin typeface="Bebas Neue"/>
                <a:ea typeface="Bebas Neue"/>
                <a:cs typeface="Bebas Neue"/>
                <a:sym typeface="Bebas Neue"/>
              </a:defRPr>
            </a:lvl9pPr>
          </a:lstStyle>
          <a:p>
            <a:r>
              <a:rPr lang="en-US" sz="10000" dirty="0"/>
              <a:t>THANKS!</a:t>
            </a:r>
          </a:p>
        </p:txBody>
      </p:sp>
      <p:pic>
        <p:nvPicPr>
          <p:cNvPr id="8" name="Google Shape;836;p54">
            <a:extLst>
              <a:ext uri="{FF2B5EF4-FFF2-40B4-BE49-F238E27FC236}">
                <a16:creationId xmlns:a16="http://schemas.microsoft.com/office/drawing/2014/main" id="{A04B2A1C-5B37-45D4-A986-A1A3F7AA2709}"/>
              </a:ext>
            </a:extLst>
          </p:cNvPr>
          <p:cNvPicPr preferRelativeResize="0"/>
          <p:nvPr/>
        </p:nvPicPr>
        <p:blipFill rotWithShape="1">
          <a:blip r:embed="rId3">
            <a:alphaModFix/>
          </a:blip>
          <a:srcRect l="50559" t="1508" r="10295" b="1158"/>
          <a:stretch/>
        </p:blipFill>
        <p:spPr>
          <a:xfrm>
            <a:off x="1018328" y="118867"/>
            <a:ext cx="2469000" cy="4770300"/>
          </a:xfrm>
          <a:prstGeom prst="roundRect">
            <a:avLst>
              <a:gd name="adj" fmla="val 50000"/>
            </a:avLst>
          </a:prstGeom>
          <a:noFill/>
          <a:ln>
            <a:noFill/>
          </a:ln>
        </p:spPr>
      </p:pic>
      <p:sp>
        <p:nvSpPr>
          <p:cNvPr id="10" name="Google Shape;12587;p73">
            <a:extLst>
              <a:ext uri="{FF2B5EF4-FFF2-40B4-BE49-F238E27FC236}">
                <a16:creationId xmlns:a16="http://schemas.microsoft.com/office/drawing/2014/main" id="{5E208B5D-9844-4C50-B5B3-E3D8E4D8EB6B}"/>
              </a:ext>
            </a:extLst>
          </p:cNvPr>
          <p:cNvSpPr/>
          <p:nvPr/>
        </p:nvSpPr>
        <p:spPr>
          <a:xfrm>
            <a:off x="6525368" y="612651"/>
            <a:ext cx="1882007" cy="1959099"/>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47196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7" name="Google Shape;257;p32"/>
          <p:cNvSpPr/>
          <p:nvPr/>
        </p:nvSpPr>
        <p:spPr>
          <a:xfrm rot="10800000">
            <a:off x="694675" y="1308688"/>
            <a:ext cx="1062900" cy="1062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txBox="1">
            <a:spLocks noGrp="1"/>
          </p:cNvSpPr>
          <p:nvPr>
            <p:ph type="title"/>
          </p:nvPr>
        </p:nvSpPr>
        <p:spPr>
          <a:xfrm>
            <a:off x="1626775" y="1301812"/>
            <a:ext cx="6898412"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1 . NHỮNG KIẾN THỨC MÀ HỌC PHẦN HINH TẾ XÂY DỰNG MANG LAI.</a:t>
            </a:r>
            <a:endParaRPr sz="1600" dirty="0">
              <a:latin typeface="Times New Roman" panose="02020603050405020304" pitchFamily="18" charset="0"/>
              <a:cs typeface="Times New Roman" panose="02020603050405020304" pitchFamily="18" charset="0"/>
            </a:endParaRPr>
          </a:p>
        </p:txBody>
      </p:sp>
      <p:sp>
        <p:nvSpPr>
          <p:cNvPr id="263" name="Google Shape;263;p32"/>
          <p:cNvSpPr txBox="1">
            <a:spLocks noGrp="1"/>
          </p:cNvSpPr>
          <p:nvPr>
            <p:ph type="title" idx="2"/>
          </p:nvPr>
        </p:nvSpPr>
        <p:spPr>
          <a:xfrm>
            <a:off x="825475" y="1643338"/>
            <a:ext cx="8013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a:t>
            </a:r>
            <a:endParaRPr dirty="0"/>
          </a:p>
        </p:txBody>
      </p:sp>
      <p:sp>
        <p:nvSpPr>
          <p:cNvPr id="274" name="Google Shape;274;p32"/>
          <p:cNvSpPr txBox="1">
            <a:spLocks noGrp="1"/>
          </p:cNvSpPr>
          <p:nvPr>
            <p:ph type="title" idx="21"/>
          </p:nvPr>
        </p:nvSpPr>
        <p:spPr>
          <a:xfrm>
            <a:off x="872400" y="537575"/>
            <a:ext cx="7384500" cy="62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MỤC LỤC</a:t>
            </a:r>
            <a:endParaRPr dirty="0">
              <a:latin typeface="Times New Roman" panose="02020603050405020304" pitchFamily="18" charset="0"/>
              <a:cs typeface="Times New Roman" panose="02020603050405020304" pitchFamily="18" charset="0"/>
            </a:endParaRPr>
          </a:p>
        </p:txBody>
      </p:sp>
      <p:sp>
        <p:nvSpPr>
          <p:cNvPr id="9" name="Google Shape;262;p32">
            <a:extLst>
              <a:ext uri="{FF2B5EF4-FFF2-40B4-BE49-F238E27FC236}">
                <a16:creationId xmlns:a16="http://schemas.microsoft.com/office/drawing/2014/main" id="{C3E024A3-5492-448E-A188-AA545483645D}"/>
              </a:ext>
            </a:extLst>
          </p:cNvPr>
          <p:cNvSpPr txBox="1">
            <a:spLocks/>
          </p:cNvSpPr>
          <p:nvPr/>
        </p:nvSpPr>
        <p:spPr>
          <a:xfrm>
            <a:off x="1626775" y="1721406"/>
            <a:ext cx="6898412"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dirty="0">
                <a:latin typeface="Times New Roman" panose="02020603050405020304" pitchFamily="18" charset="0"/>
                <a:cs typeface="Times New Roman" panose="02020603050405020304" pitchFamily="18" charset="0"/>
              </a:rPr>
              <a:t>2 . NHỮNG ỨNG DỤNG CỦA MÔN HỌC VÀO THỰC TIỄN NGHỀ NGHIỆP SAU NÀY CỦA 1 KIẾN TRÚC SƯ.</a:t>
            </a:r>
          </a:p>
        </p:txBody>
      </p:sp>
      <p:sp>
        <p:nvSpPr>
          <p:cNvPr id="10" name="Google Shape;262;p32">
            <a:extLst>
              <a:ext uri="{FF2B5EF4-FFF2-40B4-BE49-F238E27FC236}">
                <a16:creationId xmlns:a16="http://schemas.microsoft.com/office/drawing/2014/main" id="{4BE92389-68F0-4CE5-9750-62EF8150CD80}"/>
              </a:ext>
            </a:extLst>
          </p:cNvPr>
          <p:cNvSpPr txBox="1">
            <a:spLocks/>
          </p:cNvSpPr>
          <p:nvPr/>
        </p:nvSpPr>
        <p:spPr>
          <a:xfrm>
            <a:off x="1626775" y="2184335"/>
            <a:ext cx="6898412" cy="6883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dirty="0">
                <a:latin typeface="Times New Roman" panose="02020603050405020304" pitchFamily="18" charset="0"/>
                <a:cs typeface="Times New Roman" panose="02020603050405020304" pitchFamily="18" charset="0"/>
              </a:rPr>
              <a:t>3 . NHỮNG QUAN ĐIỂM, ĐÁNH GIÁ THỰC TRẠNG VÀ TIỀM NĂNG CỦA TỈNH THỪA THIÊN HUẾ TRONG QUÁ TRÌNH HỘI NHẬP VÀ PHÁT TRIỂN ĐẶC BIỆT TRONG LĨNH VỰC KIẾN TRÚC, XÂY DỰNG.</a:t>
            </a:r>
          </a:p>
        </p:txBody>
      </p:sp>
      <p:sp>
        <p:nvSpPr>
          <p:cNvPr id="13" name="Google Shape;257;p32">
            <a:extLst>
              <a:ext uri="{FF2B5EF4-FFF2-40B4-BE49-F238E27FC236}">
                <a16:creationId xmlns:a16="http://schemas.microsoft.com/office/drawing/2014/main" id="{C55A3E53-F219-485E-AE47-4EFC07133600}"/>
              </a:ext>
            </a:extLst>
          </p:cNvPr>
          <p:cNvSpPr/>
          <p:nvPr/>
        </p:nvSpPr>
        <p:spPr>
          <a:xfrm rot="10800000">
            <a:off x="694675" y="3067079"/>
            <a:ext cx="1062900" cy="1062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3;p32">
            <a:extLst>
              <a:ext uri="{FF2B5EF4-FFF2-40B4-BE49-F238E27FC236}">
                <a16:creationId xmlns:a16="http://schemas.microsoft.com/office/drawing/2014/main" id="{633F382C-6FE3-467B-8803-A7ABD83E58C6}"/>
              </a:ext>
            </a:extLst>
          </p:cNvPr>
          <p:cNvSpPr txBox="1">
            <a:spLocks/>
          </p:cNvSpPr>
          <p:nvPr/>
        </p:nvSpPr>
        <p:spPr>
          <a:xfrm>
            <a:off x="825475" y="3401729"/>
            <a:ext cx="8013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bas Neue"/>
              <a:buNone/>
              <a:defRPr sz="3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1" i="0" u="none" strike="noStrike" cap="none">
                <a:solidFill>
                  <a:schemeClr val="dk1"/>
                </a:solidFill>
                <a:latin typeface="Bebas Neue"/>
                <a:ea typeface="Bebas Neue"/>
                <a:cs typeface="Bebas Neue"/>
                <a:sym typeface="Bebas Neue"/>
              </a:defRPr>
            </a:lvl9pPr>
          </a:lstStyle>
          <a:p>
            <a:r>
              <a:rPr lang="en-US" dirty="0"/>
              <a:t>II</a:t>
            </a:r>
          </a:p>
        </p:txBody>
      </p:sp>
      <p:sp>
        <p:nvSpPr>
          <p:cNvPr id="17" name="Google Shape;262;p32">
            <a:extLst>
              <a:ext uri="{FF2B5EF4-FFF2-40B4-BE49-F238E27FC236}">
                <a16:creationId xmlns:a16="http://schemas.microsoft.com/office/drawing/2014/main" id="{57D438B3-A14B-4B00-BFB7-B452230DD4C1}"/>
              </a:ext>
            </a:extLst>
          </p:cNvPr>
          <p:cNvSpPr txBox="1">
            <a:spLocks/>
          </p:cNvSpPr>
          <p:nvPr/>
        </p:nvSpPr>
        <p:spPr>
          <a:xfrm>
            <a:off x="1626775" y="3059982"/>
            <a:ext cx="6754816" cy="6883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pPr algn="just"/>
            <a:r>
              <a:rPr lang="vi-VN" sz="1600" b="1" i="0" u="none" strike="noStrike" dirty="0">
                <a:solidFill>
                  <a:srgbClr val="000000"/>
                </a:solidFill>
                <a:effectLst/>
                <a:latin typeface="Times New Roman" panose="02020603050405020304" pitchFamily="18" charset="0"/>
              </a:rPr>
              <a:t>ĐỀ TÀI: </a:t>
            </a:r>
            <a:r>
              <a:rPr lang="vi-VN" sz="1600" b="0" i="0" u="none" strike="noStrike" dirty="0">
                <a:solidFill>
                  <a:srgbClr val="000000"/>
                </a:solidFill>
                <a:effectLst/>
                <a:latin typeface="Times New Roman" panose="02020603050405020304" pitchFamily="18" charset="0"/>
              </a:rPr>
              <a:t>NHỮNG VẤN ĐỀ TRONG CÔNG TÁC ĐẦU TƯ VÀ XÂY DỰNG CỦA DOANH NGHIỆP XÂY DỰNG TRONG GIAI ĐOẠN TỚI.</a:t>
            </a:r>
            <a:endParaRPr lang="en-US" sz="1600" dirty="0">
              <a:latin typeface="Times New Roman" panose="02020603050405020304" pitchFamily="18" charset="0"/>
              <a:cs typeface="Times New Roman" panose="02020603050405020304" pitchFamily="18" charset="0"/>
            </a:endParaRPr>
          </a:p>
        </p:txBody>
      </p:sp>
      <p:sp>
        <p:nvSpPr>
          <p:cNvPr id="18" name="Google Shape;262;p32">
            <a:extLst>
              <a:ext uri="{FF2B5EF4-FFF2-40B4-BE49-F238E27FC236}">
                <a16:creationId xmlns:a16="http://schemas.microsoft.com/office/drawing/2014/main" id="{3CAF5A1E-E13F-4F15-B9EE-AA83639CB0CD}"/>
              </a:ext>
            </a:extLst>
          </p:cNvPr>
          <p:cNvSpPr txBox="1">
            <a:spLocks/>
          </p:cNvSpPr>
          <p:nvPr/>
        </p:nvSpPr>
        <p:spPr>
          <a:xfrm>
            <a:off x="1626775" y="3625276"/>
            <a:ext cx="6898412" cy="3103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dirty="0">
                <a:latin typeface="Times New Roman" panose="02020603050405020304" pitchFamily="18" charset="0"/>
                <a:cs typeface="Times New Roman" panose="02020603050405020304" pitchFamily="18" charset="0"/>
              </a:rPr>
              <a:t>1 .</a:t>
            </a:r>
            <a:r>
              <a:rPr lang="en-US" sz="1800" b="1" i="0" u="none" strike="noStrike" dirty="0">
                <a:solidFill>
                  <a:srgbClr val="000000"/>
                </a:solidFill>
                <a:effectLst/>
                <a:latin typeface="Times New Roman" panose="02020603050405020304" pitchFamily="18" charset="0"/>
              </a:rPr>
              <a:t> </a:t>
            </a:r>
            <a:r>
              <a:rPr lang="en-US" sz="1600" i="0" u="none" strike="noStrike" dirty="0">
                <a:solidFill>
                  <a:srgbClr val="000000"/>
                </a:solidFill>
                <a:effectLst/>
                <a:latin typeface="Times New Roman" panose="02020603050405020304" pitchFamily="18" charset="0"/>
              </a:rPr>
              <a:t>LÍ DO, MỤC ĐÍCH LỰA CHỌN ĐỀ TÀI:</a:t>
            </a:r>
            <a:endParaRPr lang="en-US" sz="1600" dirty="0">
              <a:latin typeface="Times New Roman" panose="02020603050405020304" pitchFamily="18" charset="0"/>
              <a:cs typeface="Times New Roman" panose="02020603050405020304" pitchFamily="18" charset="0"/>
            </a:endParaRPr>
          </a:p>
        </p:txBody>
      </p:sp>
      <p:sp>
        <p:nvSpPr>
          <p:cNvPr id="19" name="Google Shape;262;p32">
            <a:extLst>
              <a:ext uri="{FF2B5EF4-FFF2-40B4-BE49-F238E27FC236}">
                <a16:creationId xmlns:a16="http://schemas.microsoft.com/office/drawing/2014/main" id="{58B2758C-3888-4962-93BA-E3A285D741F5}"/>
              </a:ext>
            </a:extLst>
          </p:cNvPr>
          <p:cNvSpPr txBox="1">
            <a:spLocks/>
          </p:cNvSpPr>
          <p:nvPr/>
        </p:nvSpPr>
        <p:spPr>
          <a:xfrm>
            <a:off x="1620377" y="3902871"/>
            <a:ext cx="6898412" cy="3103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i="0" u="none" strike="noStrike" dirty="0">
                <a:solidFill>
                  <a:srgbClr val="000000"/>
                </a:solidFill>
                <a:effectLst/>
                <a:latin typeface="Times New Roman" panose="02020603050405020304" pitchFamily="18" charset="0"/>
              </a:rPr>
              <a:t>2 . ĐÁNH GIÁ:</a:t>
            </a:r>
            <a:endParaRPr lang="en-US" sz="1600" dirty="0">
              <a:latin typeface="Times New Roman" panose="02020603050405020304" pitchFamily="18" charset="0"/>
              <a:cs typeface="Times New Roman" panose="02020603050405020304" pitchFamily="18" charset="0"/>
            </a:endParaRPr>
          </a:p>
        </p:txBody>
      </p:sp>
      <p:sp>
        <p:nvSpPr>
          <p:cNvPr id="21" name="Google Shape;262;p32">
            <a:extLst>
              <a:ext uri="{FF2B5EF4-FFF2-40B4-BE49-F238E27FC236}">
                <a16:creationId xmlns:a16="http://schemas.microsoft.com/office/drawing/2014/main" id="{B4A825A0-E1BD-46B2-A701-EAFB9FF27ED4}"/>
              </a:ext>
            </a:extLst>
          </p:cNvPr>
          <p:cNvSpPr txBox="1">
            <a:spLocks/>
          </p:cNvSpPr>
          <p:nvPr/>
        </p:nvSpPr>
        <p:spPr>
          <a:xfrm>
            <a:off x="1626775" y="4180466"/>
            <a:ext cx="6898412" cy="3103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dirty="0">
                <a:solidFill>
                  <a:srgbClr val="000000"/>
                </a:solidFill>
                <a:latin typeface="Times New Roman" panose="02020603050405020304" pitchFamily="18" charset="0"/>
              </a:rPr>
              <a:t>3</a:t>
            </a:r>
            <a:r>
              <a:rPr lang="en-US" sz="1600" i="0" u="none" strike="noStrike" dirty="0">
                <a:solidFill>
                  <a:srgbClr val="000000"/>
                </a:solidFill>
                <a:effectLst/>
                <a:latin typeface="Times New Roman" panose="02020603050405020304" pitchFamily="18" charset="0"/>
              </a:rPr>
              <a:t>. GIẢI PHÁP CẢI THIỆN:</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74"/>
                                        </p:tgtEl>
                                        <p:attrNameLst>
                                          <p:attrName>style.visibility</p:attrName>
                                        </p:attrNameLst>
                                      </p:cBhvr>
                                      <p:to>
                                        <p:strVal val="visible"/>
                                      </p:to>
                                    </p:set>
                                    <p:animEffect transition="in" filter="barn(inVertical)">
                                      <p:cBhvr>
                                        <p:cTn id="7" dur="500"/>
                                        <p:tgtEl>
                                          <p:spTgt spid="27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63"/>
                                        </p:tgtEl>
                                        <p:attrNameLst>
                                          <p:attrName>style.visibility</p:attrName>
                                        </p:attrNameLst>
                                      </p:cBhvr>
                                      <p:to>
                                        <p:strVal val="visible"/>
                                      </p:to>
                                    </p:set>
                                    <p:animEffect transition="in" filter="barn(inVertical)">
                                      <p:cBhvr>
                                        <p:cTn id="12" dur="500"/>
                                        <p:tgtEl>
                                          <p:spTgt spid="26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62"/>
                                        </p:tgtEl>
                                        <p:attrNameLst>
                                          <p:attrName>style.visibility</p:attrName>
                                        </p:attrNameLst>
                                      </p:cBhvr>
                                      <p:to>
                                        <p:strVal val="visible"/>
                                      </p:to>
                                    </p:set>
                                    <p:animEffect transition="in" filter="barn(inVertical)">
                                      <p:cBhvr>
                                        <p:cTn id="17" dur="500"/>
                                        <p:tgtEl>
                                          <p:spTgt spid="262"/>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arn(inVertic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inVertic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barn(inVertical)">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barn(inVertical)">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barn(inVertical)">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barn(inVertical)">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barn(inVertical)">
                                      <p:cBhvr>
                                        <p:cTn id="5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2" grpId="0"/>
      <p:bldP spid="263" grpId="0"/>
      <p:bldP spid="274" grpId="0"/>
      <p:bldP spid="9" grpId="0"/>
      <p:bldP spid="10" grpId="0"/>
      <p:bldP spid="14" grpId="0"/>
      <p:bldP spid="17" grpId="0"/>
      <p:bldP spid="18" grpId="0"/>
      <p:bldP spid="19" grpId="0"/>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3"/>
          <p:cNvSpPr/>
          <p:nvPr/>
        </p:nvSpPr>
        <p:spPr>
          <a:xfrm rot="10800000">
            <a:off x="2105879" y="1589550"/>
            <a:ext cx="1964400" cy="19644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txBox="1">
            <a:spLocks noGrp="1"/>
          </p:cNvSpPr>
          <p:nvPr>
            <p:ph type="title" idx="2"/>
          </p:nvPr>
        </p:nvSpPr>
        <p:spPr>
          <a:xfrm>
            <a:off x="2492054" y="2150848"/>
            <a:ext cx="119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a:t>
            </a:r>
            <a:endParaRPr dirty="0"/>
          </a:p>
        </p:txBody>
      </p:sp>
      <p:sp>
        <p:nvSpPr>
          <p:cNvPr id="291" name="Google Shape;291;p33"/>
          <p:cNvSpPr/>
          <p:nvPr/>
        </p:nvSpPr>
        <p:spPr>
          <a:xfrm rot="5400000">
            <a:off x="8607000" y="832200"/>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1150289" y="1184551"/>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lvl="0" indent="0" algn="l" rtl="0">
              <a:spcBef>
                <a:spcPts val="0"/>
              </a:spcBef>
              <a:spcAft>
                <a:spcPts val="0"/>
              </a:spcAft>
              <a:buNone/>
            </a:pPr>
            <a:endParaRPr/>
          </a:p>
        </p:txBody>
      </p:sp>
      <p:pic>
        <p:nvPicPr>
          <p:cNvPr id="12" name="Google Shape;342;p36">
            <a:extLst>
              <a:ext uri="{FF2B5EF4-FFF2-40B4-BE49-F238E27FC236}">
                <a16:creationId xmlns:a16="http://schemas.microsoft.com/office/drawing/2014/main" id="{C36E159A-C626-4D41-9393-61915CED2EA3}"/>
              </a:ext>
            </a:extLst>
          </p:cNvPr>
          <p:cNvPicPr preferRelativeResize="0"/>
          <p:nvPr/>
        </p:nvPicPr>
        <p:blipFill rotWithShape="1">
          <a:blip r:embed="rId3">
            <a:alphaModFix/>
          </a:blip>
          <a:srcRect l="9332" t="485" r="56546" b="495"/>
          <a:stretch/>
        </p:blipFill>
        <p:spPr>
          <a:xfrm>
            <a:off x="5206975" y="186600"/>
            <a:ext cx="2469000" cy="4767900"/>
          </a:xfrm>
          <a:prstGeom prst="roundRect">
            <a:avLst>
              <a:gd name="adj" fmla="val 50000"/>
            </a:avLst>
          </a:prstGeom>
          <a:noFill/>
          <a:ln>
            <a:noFill/>
          </a:ln>
        </p:spPr>
      </p:pic>
      <p:sp>
        <p:nvSpPr>
          <p:cNvPr id="13" name="Google Shape;262;p32">
            <a:extLst>
              <a:ext uri="{FF2B5EF4-FFF2-40B4-BE49-F238E27FC236}">
                <a16:creationId xmlns:a16="http://schemas.microsoft.com/office/drawing/2014/main" id="{087A3E29-2946-47CE-894B-880EA86D76E2}"/>
              </a:ext>
            </a:extLst>
          </p:cNvPr>
          <p:cNvSpPr txBox="1">
            <a:spLocks noGrp="1"/>
          </p:cNvSpPr>
          <p:nvPr>
            <p:ph type="title"/>
          </p:nvPr>
        </p:nvSpPr>
        <p:spPr>
          <a:xfrm>
            <a:off x="1327589" y="3357146"/>
            <a:ext cx="3678996"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a:latin typeface="Times New Roman" panose="02020603050405020304" pitchFamily="18" charset="0"/>
                <a:cs typeface="Times New Roman" panose="02020603050405020304" pitchFamily="18" charset="0"/>
              </a:rPr>
              <a:t>KINH TẾ XÂY DỰNG</a:t>
            </a:r>
            <a:endParaRPr sz="28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2;p32">
            <a:extLst>
              <a:ext uri="{FF2B5EF4-FFF2-40B4-BE49-F238E27FC236}">
                <a16:creationId xmlns:a16="http://schemas.microsoft.com/office/drawing/2014/main" id="{D702BB14-1356-4B90-A54D-1B4238A7C9D5}"/>
              </a:ext>
            </a:extLst>
          </p:cNvPr>
          <p:cNvSpPr txBox="1">
            <a:spLocks noGrp="1"/>
          </p:cNvSpPr>
          <p:nvPr>
            <p:ph type="title"/>
          </p:nvPr>
        </p:nvSpPr>
        <p:spPr>
          <a:xfrm>
            <a:off x="712625" y="563369"/>
            <a:ext cx="7732128"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latin typeface="Times New Roman" panose="02020603050405020304" pitchFamily="18" charset="0"/>
                <a:cs typeface="Times New Roman" panose="02020603050405020304" pitchFamily="18" charset="0"/>
              </a:rPr>
              <a:t>1 .NHỮNG KIẾN THỨC MÀ HỌC PHẦN HINH TẾ XÂY DỰNG MANG LẠI.</a:t>
            </a:r>
            <a:endParaRPr sz="16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712625" y="956969"/>
            <a:ext cx="7779193" cy="3323987"/>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c</a:t>
            </a:r>
            <a:r>
              <a:rPr lang="vi-VN" dirty="0">
                <a:latin typeface="Times New Roman" panose="02020603050405020304" pitchFamily="18" charset="0"/>
                <a:cs typeface="Times New Roman" panose="02020603050405020304" pitchFamily="18" charset="0"/>
              </a:rPr>
              <a:t>ung cấp những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thuyết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nền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tảngtrong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trải</a:t>
            </a:r>
            <a:r>
              <a:rPr lang="en-US" dirty="0">
                <a:latin typeface="Times New Roman" panose="02020603050405020304" pitchFamily="18" charset="0"/>
                <a:cs typeface="Times New Roman" panose="02020603050405020304" pitchFamily="18" charset="0"/>
              </a:rPr>
              <a:t> qua </a:t>
            </a:r>
            <a:r>
              <a:rPr lang="en-US" dirty="0" err="1">
                <a:latin typeface="Times New Roman" panose="02020603050405020304" pitchFamily="18" charset="0"/>
                <a:cs typeface="Times New Roman" panose="02020603050405020304" pitchFamily="18" charset="0"/>
              </a:rPr>
              <a:t>khi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Đinh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nghĩa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luận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định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nghĩa</a:t>
            </a:r>
            <a:r>
              <a:rPr lang="en-US" dirty="0">
                <a:latin typeface="Times New Roman" panose="02020603050405020304" pitchFamily="18" charset="0"/>
                <a:cs typeface="Times New Roman" panose="02020603050405020304" pitchFamily="18" charset="0"/>
              </a:rPr>
              <a:t>, ý </a:t>
            </a:r>
            <a:r>
              <a:rPr lang="en-US" dirty="0" err="1">
                <a:latin typeface="Times New Roman" panose="02020603050405020304" pitchFamily="18" charset="0"/>
                <a:cs typeface="Times New Roman" panose="02020603050405020304" pitchFamily="18" charset="0"/>
              </a:rPr>
              <a:t>nghĩa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đánh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chi </a:t>
            </a:r>
            <a:r>
              <a:rPr lang="en-US" dirty="0" err="1">
                <a:latin typeface="Times New Roman" panose="02020603050405020304" pitchFamily="18" charset="0"/>
                <a:cs typeface="Times New Roman" panose="02020603050405020304" pitchFamily="18" charset="0"/>
              </a:rPr>
              <a:t>phí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nhuận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từ</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đó</a:t>
            </a:r>
            <a:r>
              <a:rPr lang="en-US" dirty="0">
                <a:latin typeface="Times New Roman" panose="02020603050405020304" pitchFamily="18" charset="0"/>
                <a:cs typeface="Times New Roman" panose="02020603050405020304" pitchFamily="18" charset="0"/>
              </a:rPr>
              <a:t> so </a:t>
            </a:r>
            <a:r>
              <a:rPr lang="en-US" dirty="0" err="1">
                <a:latin typeface="Times New Roman" panose="02020603050405020304" pitchFamily="18" charset="0"/>
                <a:cs typeface="Times New Roman" panose="02020603050405020304" pitchFamily="18" charset="0"/>
              </a:rPr>
              <a:t>sánh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lựa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chọn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nhau</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năng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quyền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sát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thầu</a:t>
            </a:r>
            <a:r>
              <a:rPr lang="en-US" dirty="0">
                <a:latin typeface="Times New Roman" panose="02020603050405020304" pitchFamily="18" charset="0"/>
                <a:cs typeface="Times New Roman" panose="02020603050405020304" pitchFamily="18" charset="0"/>
              </a:rPr>
              <a:t> (8 </a:t>
            </a:r>
            <a:r>
              <a:rPr lang="en-US" dirty="0" err="1">
                <a:latin typeface="Times New Roman" panose="02020603050405020304" pitchFamily="18" charset="0"/>
                <a:cs typeface="Times New Roman" panose="02020603050405020304" pitchFamily="18" charset="0"/>
              </a:rPr>
              <a:t>bước</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đồngtheo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đôngtheo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lí</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trường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 DDT </a:t>
            </a:r>
            <a:r>
              <a:rPr lang="en-US" dirty="0" err="1">
                <a:latin typeface="Times New Roman" panose="02020603050405020304" pitchFamily="18" charset="0"/>
                <a:cs typeface="Times New Roman" panose="02020603050405020304" pitchFamily="18" charset="0"/>
              </a:rPr>
              <a:t>rộng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rãi</a:t>
            </a:r>
            <a:r>
              <a:rPr lang="en-US" dirty="0">
                <a:latin typeface="Times New Roman" panose="02020603050405020304" pitchFamily="18" charset="0"/>
                <a:cs typeface="Times New Roman" panose="02020603050405020304" pitchFamily="18" charset="0"/>
              </a:rPr>
              <a:t>, ĐT </a:t>
            </a:r>
            <a:r>
              <a:rPr lang="en-US" dirty="0" err="1">
                <a:latin typeface="Times New Roman" panose="02020603050405020304" pitchFamily="18" charset="0"/>
                <a:cs typeface="Times New Roman" panose="02020603050405020304" pitchFamily="18" charset="0"/>
              </a:rPr>
              <a:t>hạn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định</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marketing, </a:t>
            </a:r>
            <a:r>
              <a:rPr lang="en-US" dirty="0" err="1">
                <a:latin typeface="Times New Roman" panose="02020603050405020304" pitchFamily="18" charset="0"/>
                <a:cs typeface="Times New Roman" panose="02020603050405020304" pitchFamily="18" charset="0"/>
              </a:rPr>
              <a:t>quảng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marketing,…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barn(inVertical)">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barn(inVertical)">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barn(inVertical)">
                                      <p:cBhvr>
                                        <p:cTn id="22" dur="500"/>
                                        <p:tgtEl>
                                          <p:spTgt spid="1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animEffect transition="in" filter="barn(inVertical)">
                                      <p:cBhvr>
                                        <p:cTn id="27" dur="500"/>
                                        <p:tgtEl>
                                          <p:spTgt spid="1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13">
                                            <p:txEl>
                                              <p:pRg st="4" end="4"/>
                                            </p:txEl>
                                          </p:spTgt>
                                        </p:tgtEl>
                                        <p:attrNameLst>
                                          <p:attrName>style.visibility</p:attrName>
                                        </p:attrNameLst>
                                      </p:cBhvr>
                                      <p:to>
                                        <p:strVal val="visible"/>
                                      </p:to>
                                    </p:set>
                                    <p:animEffect transition="in" filter="barn(inVertical)">
                                      <p:cBhvr>
                                        <p:cTn id="32" dur="500"/>
                                        <p:tgtEl>
                                          <p:spTgt spid="1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13">
                                            <p:txEl>
                                              <p:pRg st="5" end="5"/>
                                            </p:txEl>
                                          </p:spTgt>
                                        </p:tgtEl>
                                        <p:attrNameLst>
                                          <p:attrName>style.visibility</p:attrName>
                                        </p:attrNameLst>
                                      </p:cBhvr>
                                      <p:to>
                                        <p:strVal val="visible"/>
                                      </p:to>
                                    </p:set>
                                    <p:animEffect transition="in" filter="barn(inVertical)">
                                      <p:cBhvr>
                                        <p:cTn id="37" dur="500"/>
                                        <p:tgtEl>
                                          <p:spTgt spid="1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13">
                                            <p:txEl>
                                              <p:pRg st="6" end="6"/>
                                            </p:txEl>
                                          </p:spTgt>
                                        </p:tgtEl>
                                        <p:attrNameLst>
                                          <p:attrName>style.visibility</p:attrName>
                                        </p:attrNameLst>
                                      </p:cBhvr>
                                      <p:to>
                                        <p:strVal val="visible"/>
                                      </p:to>
                                    </p:set>
                                    <p:animEffect transition="in" filter="barn(inVertical)">
                                      <p:cBhvr>
                                        <p:cTn id="42" dur="500"/>
                                        <p:tgtEl>
                                          <p:spTgt spid="1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13">
                                            <p:txEl>
                                              <p:pRg st="7" end="7"/>
                                            </p:txEl>
                                          </p:spTgt>
                                        </p:tgtEl>
                                        <p:attrNameLst>
                                          <p:attrName>style.visibility</p:attrName>
                                        </p:attrNameLst>
                                      </p:cBhvr>
                                      <p:to>
                                        <p:strVal val="visible"/>
                                      </p:to>
                                    </p:set>
                                    <p:animEffect transition="in" filter="barn(inVertical)">
                                      <p:cBhvr>
                                        <p:cTn id="47" dur="500"/>
                                        <p:tgtEl>
                                          <p:spTgt spid="1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13">
                                            <p:txEl>
                                              <p:pRg st="8" end="8"/>
                                            </p:txEl>
                                          </p:spTgt>
                                        </p:tgtEl>
                                        <p:attrNameLst>
                                          <p:attrName>style.visibility</p:attrName>
                                        </p:attrNameLst>
                                      </p:cBhvr>
                                      <p:to>
                                        <p:strVal val="visible"/>
                                      </p:to>
                                    </p:set>
                                    <p:animEffect transition="in" filter="barn(inVertical)">
                                      <p:cBhvr>
                                        <p:cTn id="52" dur="500"/>
                                        <p:tgtEl>
                                          <p:spTgt spid="1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nodeType="clickEffect">
                                  <p:stCondLst>
                                    <p:cond delay="0"/>
                                  </p:stCondLst>
                                  <p:childTnLst>
                                    <p:set>
                                      <p:cBhvr>
                                        <p:cTn id="56" dur="1" fill="hold">
                                          <p:stCondLst>
                                            <p:cond delay="0"/>
                                          </p:stCondLst>
                                        </p:cTn>
                                        <p:tgtEl>
                                          <p:spTgt spid="13">
                                            <p:txEl>
                                              <p:pRg st="9" end="9"/>
                                            </p:txEl>
                                          </p:spTgt>
                                        </p:tgtEl>
                                        <p:attrNameLst>
                                          <p:attrName>style.visibility</p:attrName>
                                        </p:attrNameLst>
                                      </p:cBhvr>
                                      <p:to>
                                        <p:strVal val="visible"/>
                                      </p:to>
                                    </p:set>
                                    <p:animEffect transition="in" filter="barn(inVertical)">
                                      <p:cBhvr>
                                        <p:cTn id="57" dur="500"/>
                                        <p:tgtEl>
                                          <p:spTgt spid="1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712626" y="934719"/>
            <a:ext cx="7779193" cy="3754874"/>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Học</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phần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kinh</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tế</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xây</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dựng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sẽ</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đem</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lại</a:t>
            </a:r>
            <a:r>
              <a:rPr lang="en-US" dirty="0">
                <a:latin typeface="Times New Roman" panose="02020603050405020304" pitchFamily="18" charset="0"/>
                <a:cs typeface="Times New Roman" panose="02020603050405020304" pitchFamily="18" charset="0"/>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những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ứng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dụng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vào</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thực</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tiễn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sau</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này</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của</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1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kiến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trúc</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sư</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như</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Hiểu</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biết</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cơ</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bản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về</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các</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yếu</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tố</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của</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ngành</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kiến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trúc</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xây</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dựng</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liên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quan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đến</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phạm</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trù</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kinh</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a:t>
            </a:r>
            <a:r>
              <a:rPr kumimoji="0" lang="en-US" sz="1400" b="0" i="0" u="none" strike="noStrike" kern="0" cap="none" spc="0" normalizeH="0" baseline="0" noProof="0" dirty="0" err="1">
                <a:ln>
                  <a:noFill/>
                </a:ln>
                <a:solidFill>
                  <a:srgbClr val="000000"/>
                </a:solidFill>
                <a:effectLst/>
                <a:uLnTx/>
                <a:uFillTx/>
                <a:latin typeface="Times New Roman" panose="02020603050405020304" pitchFamily="18" charset="0"/>
                <a:cs typeface="Times New Roman" panose="02020603050405020304" pitchFamily="18" charset="0"/>
                <a:sym typeface="Arial"/>
              </a:rPr>
              <a:t>tế</a:t>
            </a: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những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hay </a:t>
            </a:r>
            <a:r>
              <a:rPr lang="en-US" dirty="0" err="1">
                <a:latin typeface="Times New Roman" panose="02020603050405020304" pitchFamily="18" charset="0"/>
                <a:cs typeface="Times New Roman" panose="02020603050405020304" pitchFamily="18" charset="0"/>
              </a:rPr>
              <a:t>tham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thầu</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khai</a:t>
            </a:r>
            <a:r>
              <a:rPr lang="en-US" dirty="0">
                <a:latin typeface="Times New Roman" panose="02020603050405020304" pitchFamily="18" charset="0"/>
                <a:cs typeface="Times New Roman" panose="02020603050405020304" pitchFamily="18" charset="0"/>
              </a:rPr>
              <a:t> 1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những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Quyền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chi </a:t>
            </a:r>
            <a:r>
              <a:rPr lang="en-US" dirty="0" err="1">
                <a:latin typeface="Times New Roman" panose="02020603050405020304" pitchFamily="18" charset="0"/>
                <a:cs typeface="Times New Roman" panose="02020603050405020304" pitchFamily="18" charset="0"/>
              </a:rPr>
              <a:t>phí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chi </a:t>
            </a:r>
            <a:r>
              <a:rPr lang="en-US" dirty="0" err="1">
                <a:latin typeface="Times New Roman" panose="02020603050405020304" pitchFamily="18" charset="0"/>
                <a:cs typeface="Times New Roman" panose="02020603050405020304" pitchFamily="18" charset="0"/>
              </a:rPr>
              <a:t>phía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nhuận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chọn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nhuận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vẫn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đảm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vấn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môn</a:t>
            </a:r>
            <a:r>
              <a:rPr lang="en-US" dirty="0">
                <a:latin typeface="Times New Roman" panose="02020603050405020304" pitchFamily="18" charset="0"/>
                <a:cs typeface="Times New Roman" panose="02020603050405020304" pitchFamily="18" charset="0"/>
              </a:rPr>
              <a:t>.</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vi-VN" dirty="0">
                <a:latin typeface="Times New Roman" panose="02020603050405020304" pitchFamily="18" charset="0"/>
                <a:cs typeface="Times New Roman" panose="02020603050405020304" pitchFamily="18" charset="0"/>
              </a:rPr>
              <a:t>Kỹ năng phân tích</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vi-VN" dirty="0">
                <a:latin typeface="Times New Roman" panose="02020603050405020304" pitchFamily="18" charset="0"/>
                <a:cs typeface="Times New Roman" panose="02020603050405020304" pitchFamily="18" charset="0"/>
              </a:rPr>
              <a:t>Việc sử dụng các kỹ năng phân tích cho phép đánh giá tính khả thi của một dự án và ước tính các nguồn tài trợ.Chúng đặc biệt quan trọng ở vị trí thẩm định dự án tại các ngân hàng thương mại, công ty bảo hiểm, những nơi cần chuyên gia về kinh tế xây dựng để đánh giá sát nhất về tiềm năng phát triển trong tương lai của dự án.</a:t>
            </a:r>
            <a:endParaRPr lang="en-US" dirty="0">
              <a:latin typeface="Times New Roman" panose="02020603050405020304" pitchFamily="18" charset="0"/>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vi-V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 </a:t>
            </a:r>
            <a:r>
              <a:rPr lang="vi-VN" dirty="0">
                <a:latin typeface="Times New Roman" panose="02020603050405020304" pitchFamily="18" charset="0"/>
                <a:cs typeface="Times New Roman" panose="02020603050405020304" pitchFamily="18" charset="0"/>
              </a:rPr>
              <a:t>Kỹ năng đàm phán</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lang="vi-VN" dirty="0">
                <a:latin typeface="Times New Roman" panose="02020603050405020304" pitchFamily="18" charset="0"/>
                <a:cs typeface="Times New Roman" panose="02020603050405020304" pitchFamily="18" charset="0"/>
              </a:rPr>
              <a:t>Khi bạn làm việc trong ngành nghề này, bạn không phải là một công nhân xây dựng thực hiện các công việc chân tay, mà là người cần sử dụng đến trí tuệ của mình để quản lý và giám sát dự án, quá trình xây dựng và đôi khi sẽ có các cuộc đàm phán tài chính với đối tác.</a:t>
            </a:r>
          </a:p>
        </p:txBody>
      </p:sp>
      <p:sp>
        <p:nvSpPr>
          <p:cNvPr id="7" name="Google Shape;262;p32">
            <a:extLst>
              <a:ext uri="{FF2B5EF4-FFF2-40B4-BE49-F238E27FC236}">
                <a16:creationId xmlns:a16="http://schemas.microsoft.com/office/drawing/2014/main" id="{BBFB2399-1629-453D-AE60-0DD9FB5FED10}"/>
              </a:ext>
            </a:extLst>
          </p:cNvPr>
          <p:cNvSpPr txBox="1">
            <a:spLocks/>
          </p:cNvSpPr>
          <p:nvPr/>
        </p:nvSpPr>
        <p:spPr>
          <a:xfrm>
            <a:off x="754078" y="529501"/>
            <a:ext cx="7696287" cy="4729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r>
              <a:rPr lang="en-US" sz="1600" dirty="0">
                <a:latin typeface="Times New Roman" panose="02020603050405020304" pitchFamily="18" charset="0"/>
                <a:cs typeface="Times New Roman" panose="02020603050405020304" pitchFamily="18" charset="0"/>
              </a:rPr>
              <a:t>2. NHỮNG ỨNG DỤNG CỦA MÔN HỌC VÀO THỰC TIỄN NGHỀ NGHIỆP SAU NÀY CỦA 1 KIẾN TRÚC SƯ.</a:t>
            </a:r>
          </a:p>
        </p:txBody>
      </p:sp>
    </p:spTree>
    <p:extLst>
      <p:ext uri="{BB962C8B-B14F-4D97-AF65-F5344CB8AC3E}">
        <p14:creationId xmlns:p14="http://schemas.microsoft.com/office/powerpoint/2010/main" val="30258565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Effect transition="in" filter="barn(inVertical)">
                                      <p:cBhvr>
                                        <p:cTn id="12" dur="500"/>
                                        <p:tgtEl>
                                          <p:spTgt spid="1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barn(inVertical)">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3">
                                            <p:txEl>
                                              <p:pRg st="2" end="2"/>
                                            </p:txEl>
                                          </p:spTgt>
                                        </p:tgtEl>
                                        <p:attrNameLst>
                                          <p:attrName>style.visibility</p:attrName>
                                        </p:attrNameLst>
                                      </p:cBhvr>
                                      <p:to>
                                        <p:strVal val="visible"/>
                                      </p:to>
                                    </p:set>
                                    <p:animEffect transition="in" filter="barn(inVertical)">
                                      <p:cBhvr>
                                        <p:cTn id="22" dur="500"/>
                                        <p:tgtEl>
                                          <p:spTgt spid="13">
                                            <p:txEl>
                                              <p:pRg st="2" end="2"/>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barn(inVertical)">
                                      <p:cBhvr>
                                        <p:cTn id="25" dur="500"/>
                                        <p:tgtEl>
                                          <p:spTgt spid="13">
                                            <p:txEl>
                                              <p:pRg st="3" end="3"/>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13">
                                            <p:txEl>
                                              <p:pRg st="4" end="4"/>
                                            </p:txEl>
                                          </p:spTgt>
                                        </p:tgtEl>
                                        <p:attrNameLst>
                                          <p:attrName>style.visibility</p:attrName>
                                        </p:attrNameLst>
                                      </p:cBhvr>
                                      <p:to>
                                        <p:strVal val="visible"/>
                                      </p:to>
                                    </p:set>
                                    <p:animEffect transition="in" filter="barn(inVertical)">
                                      <p:cBhvr>
                                        <p:cTn id="28" dur="500"/>
                                        <p:tgtEl>
                                          <p:spTgt spid="13">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3">
                                            <p:txEl>
                                              <p:pRg st="5" end="5"/>
                                            </p:txEl>
                                          </p:spTgt>
                                        </p:tgtEl>
                                        <p:attrNameLst>
                                          <p:attrName>style.visibility</p:attrName>
                                        </p:attrNameLst>
                                      </p:cBhvr>
                                      <p:to>
                                        <p:strVal val="visible"/>
                                      </p:to>
                                    </p:set>
                                    <p:animEffect transition="in" filter="barn(inVertical)">
                                      <p:cBhvr>
                                        <p:cTn id="33" dur="500"/>
                                        <p:tgtEl>
                                          <p:spTgt spid="13">
                                            <p:txEl>
                                              <p:pRg st="5" end="5"/>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13">
                                            <p:txEl>
                                              <p:pRg st="6" end="6"/>
                                            </p:txEl>
                                          </p:spTgt>
                                        </p:tgtEl>
                                        <p:attrNameLst>
                                          <p:attrName>style.visibility</p:attrName>
                                        </p:attrNameLst>
                                      </p:cBhvr>
                                      <p:to>
                                        <p:strVal val="visible"/>
                                      </p:to>
                                    </p:set>
                                    <p:animEffect transition="in" filter="barn(inVertical)">
                                      <p:cBhvr>
                                        <p:cTn id="36" dur="500"/>
                                        <p:tgtEl>
                                          <p:spTgt spid="1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nodeType="clickEffect">
                                  <p:stCondLst>
                                    <p:cond delay="0"/>
                                  </p:stCondLst>
                                  <p:childTnLst>
                                    <p:set>
                                      <p:cBhvr>
                                        <p:cTn id="40" dur="1" fill="hold">
                                          <p:stCondLst>
                                            <p:cond delay="0"/>
                                          </p:stCondLst>
                                        </p:cTn>
                                        <p:tgtEl>
                                          <p:spTgt spid="13">
                                            <p:txEl>
                                              <p:pRg st="7" end="7"/>
                                            </p:txEl>
                                          </p:spTgt>
                                        </p:tgtEl>
                                        <p:attrNameLst>
                                          <p:attrName>style.visibility</p:attrName>
                                        </p:attrNameLst>
                                      </p:cBhvr>
                                      <p:to>
                                        <p:strVal val="visible"/>
                                      </p:to>
                                    </p:set>
                                    <p:animEffect transition="in" filter="barn(inVertical)">
                                      <p:cBhvr>
                                        <p:cTn id="41" dur="500"/>
                                        <p:tgtEl>
                                          <p:spTgt spid="13">
                                            <p:txEl>
                                              <p:pRg st="7" end="7"/>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3">
                                            <p:txEl>
                                              <p:pRg st="8" end="8"/>
                                            </p:txEl>
                                          </p:spTgt>
                                        </p:tgtEl>
                                        <p:attrNameLst>
                                          <p:attrName>style.visibility</p:attrName>
                                        </p:attrNameLst>
                                      </p:cBhvr>
                                      <p:to>
                                        <p:strVal val="visible"/>
                                      </p:to>
                                    </p:set>
                                    <p:animEffect transition="in" filter="barn(inVertical)">
                                      <p:cBhvr>
                                        <p:cTn id="44" dur="500"/>
                                        <p:tgtEl>
                                          <p:spTgt spid="1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652181" y="1391095"/>
            <a:ext cx="5481329" cy="1600438"/>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lang="en-US" dirty="0">
                <a:latin typeface="Times New Roman" panose="02020603050405020304" pitchFamily="18" charset="0"/>
                <a:cs typeface="Times New Roman" panose="02020603050405020304" pitchFamily="18" charset="0"/>
              </a:rPr>
              <a:t>N</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hững tiềm năng, lợi thế riêng có cần tập trung phát triển theo hướng tăng trưởng xanh và bền vững, trong đó chú trọng khai thác hiệu quả tiềm năng, lợi thế về văn hóa, di sản. </a:t>
            </a:r>
            <a:r>
              <a:rPr lang="en-US" dirty="0">
                <a:latin typeface="Times New Roman" panose="02020603050405020304" pitchFamily="18" charset="0"/>
                <a:cs typeface="Times New Roman" panose="02020603050405020304" pitchFamily="18" charset="0"/>
              </a:rPr>
              <a:t>T</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ập trung thực hiện nhiều giải pháp xây dựng địa phương xứng tầm là trung tâm văn hóa, du lịch đặc sắc của cả nước, hình thành và khẳng định các thương hiệu Huế điểm đến di sản, “Thành phố Xanh quốc gia”, hướng tới thành phố vườn, đô thị “di sản, văn hóa, sinh thái, cảnh quan và thân thiện với môi trường”.</a:t>
            </a:r>
          </a:p>
        </p:txBody>
      </p:sp>
      <p:sp>
        <p:nvSpPr>
          <p:cNvPr id="5" name="Google Shape;262;p32">
            <a:extLst>
              <a:ext uri="{FF2B5EF4-FFF2-40B4-BE49-F238E27FC236}">
                <a16:creationId xmlns:a16="http://schemas.microsoft.com/office/drawing/2014/main" id="{950D166D-30C0-45AB-8A0B-5E53883AEB63}"/>
              </a:ext>
            </a:extLst>
          </p:cNvPr>
          <p:cNvSpPr txBox="1">
            <a:spLocks/>
          </p:cNvSpPr>
          <p:nvPr/>
        </p:nvSpPr>
        <p:spPr>
          <a:xfrm>
            <a:off x="652181" y="543108"/>
            <a:ext cx="7779193" cy="6883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pPr algn="just"/>
            <a:r>
              <a:rPr lang="en-US" sz="1600" dirty="0">
                <a:latin typeface="Times New Roman" panose="02020603050405020304" pitchFamily="18" charset="0"/>
                <a:cs typeface="Times New Roman" panose="02020603050405020304" pitchFamily="18" charset="0"/>
              </a:rPr>
              <a:t>3. NHỮNG QUAN ĐIỂM, ĐÁNH GIÁ THỰC TRẠNG VÀ TIỀM NĂNG CỦA TỈNH THỪA THIÊN HUẾ TRONG QUÁ TRÌNH HỘI NHẬP VÀ PHÁT TRIỂN ĐẶC BIỆT TRONG LĨNH VỰC KIẾN TRÚC, XÂY DỰNG.</a:t>
            </a:r>
          </a:p>
        </p:txBody>
      </p:sp>
      <p:pic>
        <p:nvPicPr>
          <p:cNvPr id="2" name="Picture 1">
            <a:extLst>
              <a:ext uri="{FF2B5EF4-FFF2-40B4-BE49-F238E27FC236}">
                <a16:creationId xmlns:a16="http://schemas.microsoft.com/office/drawing/2014/main" id="{4F4336B7-6AF6-47A6-A716-10F87260C093}"/>
              </a:ext>
            </a:extLst>
          </p:cNvPr>
          <p:cNvPicPr>
            <a:picLocks noChangeAspect="1"/>
          </p:cNvPicPr>
          <p:nvPr/>
        </p:nvPicPr>
        <p:blipFill>
          <a:blip r:embed="rId3"/>
          <a:stretch>
            <a:fillRect/>
          </a:stretch>
        </p:blipFill>
        <p:spPr>
          <a:xfrm>
            <a:off x="6133510" y="1429569"/>
            <a:ext cx="2267519" cy="1523489"/>
          </a:xfrm>
          <a:prstGeom prst="rect">
            <a:avLst/>
          </a:prstGeom>
          <a:ln>
            <a:noFill/>
          </a:ln>
          <a:effectLst>
            <a:softEdge rad="112500"/>
          </a:effectLst>
        </p:spPr>
      </p:pic>
      <p:sp>
        <p:nvSpPr>
          <p:cNvPr id="8" name="TextBox 7">
            <a:extLst>
              <a:ext uri="{FF2B5EF4-FFF2-40B4-BE49-F238E27FC236}">
                <a16:creationId xmlns:a16="http://schemas.microsoft.com/office/drawing/2014/main" id="{6B3D5CE8-8E7D-4A06-94A8-04DE37E60474}"/>
              </a:ext>
            </a:extLst>
          </p:cNvPr>
          <p:cNvSpPr txBox="1"/>
          <p:nvPr/>
        </p:nvSpPr>
        <p:spPr>
          <a:xfrm>
            <a:off x="682404" y="3030007"/>
            <a:ext cx="7779192" cy="1169551"/>
          </a:xfrm>
          <a:prstGeom prst="rect">
            <a:avLst/>
          </a:prstGeom>
          <a:noFill/>
        </p:spPr>
        <p:txBody>
          <a:bodyPr wrap="square">
            <a:spAutoFit/>
          </a:bodyPr>
          <a:lstStyle/>
          <a:p>
            <a:pPr algn="just"/>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Thừa Thiên Huế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chú trọng công tác phục hồi, tôn tạo, bảo vệ di sản vật thể và cả phi vật thể</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hệ thống di tích lịch sử cách mạng, Quần thể di tích Cố đô Huế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vi-VN" dirty="0">
                <a:latin typeface="Times New Roman" panose="02020603050405020304" pitchFamily="18" charset="0"/>
                <a:cs typeface="Times New Roman" panose="02020603050405020304" pitchFamily="18" charset="0"/>
              </a:rPr>
              <a:t> được giữ gìn, tôn tạo khẩn cấp. </a:t>
            </a:r>
            <a:r>
              <a:rPr lang="en-US" dirty="0">
                <a:latin typeface="Times New Roman" panose="02020603050405020304" pitchFamily="18" charset="0"/>
                <a:cs typeface="Times New Roman" panose="02020603050405020304" pitchFamily="18" charset="0"/>
              </a:rPr>
              <a:t>C</a:t>
            </a:r>
            <a:r>
              <a:rPr lang="vi-VN" dirty="0">
                <a:latin typeface="Times New Roman" panose="02020603050405020304" pitchFamily="18" charset="0"/>
                <a:cs typeface="Times New Roman" panose="02020603050405020304" pitchFamily="18" charset="0"/>
              </a:rPr>
              <a:t>ảnh quan môi trường của các công trình di 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vi-VN" dirty="0">
                <a:latin typeface="Times New Roman" panose="02020603050405020304" pitchFamily="18" charset="0"/>
                <a:cs typeface="Times New Roman" panose="02020603050405020304" pitchFamily="18" charset="0"/>
              </a:rPr>
              <a:t> được chỉnh trang...</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 B</a:t>
            </a:r>
            <a:r>
              <a:rPr lang="vi-VN" dirty="0">
                <a:latin typeface="Times New Roman" panose="02020603050405020304" pitchFamily="18" charset="0"/>
                <a:cs typeface="Times New Roman" panose="02020603050405020304" pitchFamily="18" charset="0"/>
              </a:rPr>
              <a:t>an hành các tiêu chí đặc thù</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 phân loại đô thị, đơn vị hành chính, mô hình đô thị phù hợp với Thừa Thiên Huế</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831347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arn(inVertic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barn(inVertical)">
                                      <p:cBhvr>
                                        <p:cTn id="22" dur="5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8">
                                            <p:txEl>
                                              <p:pRg st="1" end="1"/>
                                            </p:txEl>
                                          </p:spTgt>
                                        </p:tgtEl>
                                        <p:attrNameLst>
                                          <p:attrName>style.visibility</p:attrName>
                                        </p:attrNameLst>
                                      </p:cBhvr>
                                      <p:to>
                                        <p:strVal val="visible"/>
                                      </p:to>
                                    </p:set>
                                    <p:animEffect transition="in" filter="barn(inVertical)">
                                      <p:cBhvr>
                                        <p:cTn id="27"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739271" y="831394"/>
            <a:ext cx="4523609" cy="332398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Đ</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ẩy mạnh công tác quy hoạch và quản lý, thực hiện quy hoạch, nhất là quy hoạch đô thị bảo đảm sự hài hòa giữa kiến trúc với tự nhiên và đặc thù của Huế. Bảo đảm sự gắn kết chặt chẽ, hợp lý giữa bảo tồn và phát triển; giữa giữ gìn, phát huy các giá trị truyền thống với đổi mới, sáng tạo; giữa thành thị và nông thôn, phù hợp với tiềm năng, lợi thế và đặc thù riêng có của Thừa Thiên Huế. </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Quy hoạch lại không gian đô thị trung tâm theo hướng đặc thù trực thuộc Trung ương. Khôi phục toàn bộ các công trình di tích chính trong khu vực Đại Nội (Hoàng Thành) và các công trình văn hóa, khu phố cổ Gia Hội, Chi Lăng, Bao Vinh; bảo tồn phố cổ, đô thị cổ, nhà rường, nhà vườn, làng cổ Phước Tích. Hoàn thành việc di dời các hộ dân trong khu vực 1 thuộc quần thể Di tích Cố đô Huế nhằm từng bước khôi phục lại cảnh quan, không gian Cố đô.</a:t>
            </a:r>
          </a:p>
        </p:txBody>
      </p:sp>
      <p:pic>
        <p:nvPicPr>
          <p:cNvPr id="3" name="Picture 2">
            <a:extLst>
              <a:ext uri="{FF2B5EF4-FFF2-40B4-BE49-F238E27FC236}">
                <a16:creationId xmlns:a16="http://schemas.microsoft.com/office/drawing/2014/main" id="{266F5EB6-1E10-47C8-90FD-D1B7C1403346}"/>
              </a:ext>
            </a:extLst>
          </p:cNvPr>
          <p:cNvPicPr>
            <a:picLocks noChangeAspect="1"/>
          </p:cNvPicPr>
          <p:nvPr/>
        </p:nvPicPr>
        <p:blipFill>
          <a:blip r:embed="rId3"/>
          <a:stretch>
            <a:fillRect/>
          </a:stretch>
        </p:blipFill>
        <p:spPr>
          <a:xfrm>
            <a:off x="5262880" y="810428"/>
            <a:ext cx="3025400" cy="1588335"/>
          </a:xfrm>
          <a:prstGeom prst="rect">
            <a:avLst/>
          </a:prstGeom>
          <a:ln>
            <a:noFill/>
          </a:ln>
          <a:effectLst>
            <a:softEdge rad="112500"/>
          </a:effectLst>
        </p:spPr>
      </p:pic>
      <p:pic>
        <p:nvPicPr>
          <p:cNvPr id="4" name="Picture 3">
            <a:extLst>
              <a:ext uri="{FF2B5EF4-FFF2-40B4-BE49-F238E27FC236}">
                <a16:creationId xmlns:a16="http://schemas.microsoft.com/office/drawing/2014/main" id="{D32C055B-98FF-412F-BD2E-3403ED3DB57D}"/>
              </a:ext>
            </a:extLst>
          </p:cNvPr>
          <p:cNvPicPr>
            <a:picLocks noChangeAspect="1"/>
          </p:cNvPicPr>
          <p:nvPr/>
        </p:nvPicPr>
        <p:blipFill>
          <a:blip r:embed="rId4"/>
          <a:stretch>
            <a:fillRect/>
          </a:stretch>
        </p:blipFill>
        <p:spPr>
          <a:xfrm>
            <a:off x="5317067" y="2621280"/>
            <a:ext cx="2909060" cy="1758348"/>
          </a:xfrm>
          <a:prstGeom prst="rect">
            <a:avLst/>
          </a:prstGeom>
          <a:ln>
            <a:noFill/>
          </a:ln>
          <a:effectLst>
            <a:softEdge rad="112500"/>
          </a:effectLst>
        </p:spPr>
      </p:pic>
    </p:spTree>
    <p:extLst>
      <p:ext uri="{BB962C8B-B14F-4D97-AF65-F5344CB8AC3E}">
        <p14:creationId xmlns:p14="http://schemas.microsoft.com/office/powerpoint/2010/main" val="2922174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barn(inVertical)">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animEffect transition="in" filter="barn(inVertical)">
                                      <p:cBhvr>
                                        <p:cTn id="17" dur="500"/>
                                        <p:tgtEl>
                                          <p:spTgt spid="1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arn(inVertical)">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3"/>
          <p:cNvSpPr/>
          <p:nvPr/>
        </p:nvSpPr>
        <p:spPr>
          <a:xfrm rot="10800000">
            <a:off x="2318290" y="770971"/>
            <a:ext cx="1964400" cy="19644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33"/>
          <p:cNvSpPr txBox="1">
            <a:spLocks noGrp="1"/>
          </p:cNvSpPr>
          <p:nvPr>
            <p:ph type="title" idx="2"/>
          </p:nvPr>
        </p:nvSpPr>
        <p:spPr>
          <a:xfrm>
            <a:off x="2704465" y="1332269"/>
            <a:ext cx="119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ii</a:t>
            </a:r>
            <a:endParaRPr dirty="0"/>
          </a:p>
        </p:txBody>
      </p:sp>
      <p:sp>
        <p:nvSpPr>
          <p:cNvPr id="291" name="Google Shape;291;p33"/>
          <p:cNvSpPr/>
          <p:nvPr/>
        </p:nvSpPr>
        <p:spPr>
          <a:xfrm rot="5400000">
            <a:off x="8607000" y="832200"/>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 name="Google Shape;297;p33"/>
          <p:cNvSpPr/>
          <p:nvPr/>
        </p:nvSpPr>
        <p:spPr>
          <a:xfrm>
            <a:off x="1150289" y="1184551"/>
            <a:ext cx="177300" cy="1773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0"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262;p32">
            <a:extLst>
              <a:ext uri="{FF2B5EF4-FFF2-40B4-BE49-F238E27FC236}">
                <a16:creationId xmlns:a16="http://schemas.microsoft.com/office/drawing/2014/main" id="{74B616D6-BA0B-480D-A1F7-8EC84F0B7C31}"/>
              </a:ext>
            </a:extLst>
          </p:cNvPr>
          <p:cNvSpPr txBox="1">
            <a:spLocks noGrp="1"/>
          </p:cNvSpPr>
          <p:nvPr>
            <p:ph type="title"/>
          </p:nvPr>
        </p:nvSpPr>
        <p:spPr>
          <a:xfrm>
            <a:off x="711199" y="1772700"/>
            <a:ext cx="5303521" cy="2558269"/>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vi-VN" sz="2000" b="0" i="0" u="none" strike="noStrike" dirty="0">
                <a:solidFill>
                  <a:srgbClr val="000000"/>
                </a:solidFill>
                <a:effectLst/>
                <a:latin typeface="Times New Roman" panose="02020603050405020304" pitchFamily="18" charset="0"/>
              </a:rPr>
              <a:t>NHỮNG VẤN ĐỀ TRONG CÔNG TÁC ĐẦU TƯ VÀ XÂY DỰNG CỦA DOANH NGHIỆP XÂY DỰNG TRONG GIAI ĐOẠN TỚI.</a:t>
            </a:r>
            <a:endParaRPr lang="vi-VN" sz="2000" dirty="0">
              <a:latin typeface="Times New Roman" panose="02020603050405020304" pitchFamily="18" charset="0"/>
              <a:cs typeface="Times New Roman" panose="02020603050405020304" pitchFamily="18" charset="0"/>
            </a:endParaRPr>
          </a:p>
        </p:txBody>
      </p:sp>
      <p:pic>
        <p:nvPicPr>
          <p:cNvPr id="8" name="Google Shape;530;p42">
            <a:extLst>
              <a:ext uri="{FF2B5EF4-FFF2-40B4-BE49-F238E27FC236}">
                <a16:creationId xmlns:a16="http://schemas.microsoft.com/office/drawing/2014/main" id="{928BD124-EAB4-4B60-A73D-DE9F94E5E0CD}"/>
              </a:ext>
            </a:extLst>
          </p:cNvPr>
          <p:cNvPicPr preferRelativeResize="0"/>
          <p:nvPr/>
        </p:nvPicPr>
        <p:blipFill rotWithShape="1">
          <a:blip r:embed="rId3">
            <a:alphaModFix/>
          </a:blip>
          <a:srcRect l="46112" r="19441"/>
          <a:stretch/>
        </p:blipFill>
        <p:spPr>
          <a:xfrm>
            <a:off x="5889780" y="105387"/>
            <a:ext cx="2469000" cy="4770300"/>
          </a:xfrm>
          <a:prstGeom prst="roundRect">
            <a:avLst>
              <a:gd name="adj" fmla="val 50000"/>
            </a:avLst>
          </a:prstGeom>
          <a:noFill/>
          <a:ln>
            <a:noFill/>
          </a:ln>
        </p:spPr>
      </p:pic>
    </p:spTree>
    <p:extLst>
      <p:ext uri="{BB962C8B-B14F-4D97-AF65-F5344CB8AC3E}">
        <p14:creationId xmlns:p14="http://schemas.microsoft.com/office/powerpoint/2010/main" val="3654564040"/>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4"/>
          <p:cNvSpPr/>
          <p:nvPr/>
        </p:nvSpPr>
        <p:spPr>
          <a:xfrm rot="10800000">
            <a:off x="2919700" y="702700"/>
            <a:ext cx="2238900" cy="2238900"/>
          </a:xfrm>
          <a:prstGeom prst="ellipse">
            <a:avLst/>
          </a:prstGeom>
          <a:gradFill>
            <a:gsLst>
              <a:gs pos="0">
                <a:srgbClr val="6AE0E1"/>
              </a:gs>
              <a:gs pos="65000">
                <a:srgbClr val="E3EBEB"/>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TextBox 12">
            <a:extLst>
              <a:ext uri="{FF2B5EF4-FFF2-40B4-BE49-F238E27FC236}">
                <a16:creationId xmlns:a16="http://schemas.microsoft.com/office/drawing/2014/main" id="{85C87561-C767-40E4-8009-6D5F589A9B6F}"/>
              </a:ext>
            </a:extLst>
          </p:cNvPr>
          <p:cNvSpPr txBox="1"/>
          <p:nvPr/>
        </p:nvSpPr>
        <p:spPr>
          <a:xfrm>
            <a:off x="3359573" y="909756"/>
            <a:ext cx="5090792" cy="332398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Ngành xây dựng đang đứng trước một giai đoạn phát triển mới với cơ hội cùng với những khó thách thức mới. Để phát triển và đạt được hiệu quả trong hoạt động đòi hỏi mỗi doanh nghiệp xây dựng (DNXD)  phải có phương cách thích hợp trong quản lý đầu tư và kinh doanh của mình.</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Bối cảnh phát triển kinh tế vĩ mô và thị trường xây dựng đang mở ra cho chúng ta những cơ hội mới để phát triển. Nền kinh tế nước nhà đang trên đà phát triển mạnh mẽ hơn so với những năm vừa qua. Các chỉ tiêu phát triển kinh tế vĩ mô đầu đạt ở mức cao hơn so với cùng kỳ năm trước (trong 6 tháng đầu năm 2018 GDP tăng 7,08%, tổng vốn đầu tư xã hội  thực hiện tăng 10,1%, số dự án có vốn đầu tư nước ngoài đăng ký tăng tăng 15,5% so với cùng ký năm ngoái).  </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Times New Roman" panose="02020603050405020304" pitchFamily="18" charset="0"/>
                <a:cs typeface="Times New Roman" panose="02020603050405020304" pitchFamily="18" charset="0"/>
              </a:rPr>
              <a:t> - </a:t>
            </a:r>
            <a:r>
              <a:rPr kumimoji="0" lang="vi-VN" sz="1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Những số liệu trên cho thấy cơ hội để thị trường xây dựng phát triển mạnh, là cơ hội tốt để  các DNXD đẩy mạnh các hoạt động và nâng cao hiệu quả đầu tư, kinh doanh trong thời gian tới.</a:t>
            </a:r>
          </a:p>
        </p:txBody>
      </p:sp>
      <p:sp>
        <p:nvSpPr>
          <p:cNvPr id="7" name="Google Shape;262;p32">
            <a:extLst>
              <a:ext uri="{FF2B5EF4-FFF2-40B4-BE49-F238E27FC236}">
                <a16:creationId xmlns:a16="http://schemas.microsoft.com/office/drawing/2014/main" id="{BBFB2399-1629-453D-AE60-0DD9FB5FED10}"/>
              </a:ext>
            </a:extLst>
          </p:cNvPr>
          <p:cNvSpPr txBox="1">
            <a:spLocks/>
          </p:cNvSpPr>
          <p:nvPr/>
        </p:nvSpPr>
        <p:spPr>
          <a:xfrm>
            <a:off x="754078" y="529501"/>
            <a:ext cx="7696287" cy="3442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Bebas Neue"/>
              <a:buNone/>
              <a:defRPr sz="22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200"/>
              <a:buFont typeface="Bebas Neue"/>
              <a:buNone/>
              <a:defRPr sz="2200" b="1"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000000"/>
              </a:buClr>
              <a:buSzPts val="2200"/>
              <a:buFont typeface="Bebas Neue"/>
              <a:buNone/>
              <a:tabLst/>
              <a:defRPr/>
            </a:pPr>
            <a:r>
              <a:rPr lang="en-US" sz="1600" dirty="0">
                <a:solidFill>
                  <a:srgbClr val="000000"/>
                </a:solidFill>
                <a:latin typeface="Times New Roman" panose="02020603050405020304" pitchFamily="18" charset="0"/>
                <a:cs typeface="Times New Roman" panose="02020603050405020304" pitchFamily="18" charset="0"/>
              </a:rPr>
              <a:t>1.</a:t>
            </a:r>
            <a:r>
              <a:rPr lang="en-US" sz="1800" b="1" i="0" u="none" strike="noStrike" dirty="0">
                <a:solidFill>
                  <a:srgbClr val="000000"/>
                </a:solidFill>
                <a:effectLst/>
                <a:latin typeface="Times New Roman" panose="02020603050405020304" pitchFamily="18" charset="0"/>
              </a:rPr>
              <a:t> </a:t>
            </a:r>
            <a:r>
              <a:rPr lang="en-US" sz="1600" i="0" u="none" strike="noStrike" dirty="0">
                <a:solidFill>
                  <a:srgbClr val="000000"/>
                </a:solidFill>
                <a:effectLst/>
                <a:latin typeface="Times New Roman" panose="02020603050405020304" pitchFamily="18" charset="0"/>
              </a:rPr>
              <a:t>LÍ DO, MỤC ĐÍCH LỰA CHỌN ĐỀ TÀI:</a:t>
            </a:r>
            <a:endParaRPr kumimoji="0" lang="en-US" sz="160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Bebas Neue"/>
            </a:endParaRPr>
          </a:p>
        </p:txBody>
      </p:sp>
      <p:pic>
        <p:nvPicPr>
          <p:cNvPr id="3" name="Picture 2">
            <a:extLst>
              <a:ext uri="{FF2B5EF4-FFF2-40B4-BE49-F238E27FC236}">
                <a16:creationId xmlns:a16="http://schemas.microsoft.com/office/drawing/2014/main" id="{C9D188DA-1518-4B76-BDFE-73DB37986951}"/>
              </a:ext>
            </a:extLst>
          </p:cNvPr>
          <p:cNvPicPr>
            <a:picLocks noChangeAspect="1"/>
          </p:cNvPicPr>
          <p:nvPr/>
        </p:nvPicPr>
        <p:blipFill>
          <a:blip r:embed="rId3"/>
          <a:stretch>
            <a:fillRect/>
          </a:stretch>
        </p:blipFill>
        <p:spPr>
          <a:xfrm>
            <a:off x="803884" y="2770540"/>
            <a:ext cx="2555689" cy="1353620"/>
          </a:xfrm>
          <a:prstGeom prst="rect">
            <a:avLst/>
          </a:prstGeom>
          <a:ln>
            <a:noFill/>
          </a:ln>
          <a:effectLst>
            <a:softEdge rad="112500"/>
          </a:effectLst>
        </p:spPr>
      </p:pic>
      <p:pic>
        <p:nvPicPr>
          <p:cNvPr id="5" name="Picture 4">
            <a:extLst>
              <a:ext uri="{FF2B5EF4-FFF2-40B4-BE49-F238E27FC236}">
                <a16:creationId xmlns:a16="http://schemas.microsoft.com/office/drawing/2014/main" id="{78C0979E-A112-475C-9627-9259196994CC}"/>
              </a:ext>
            </a:extLst>
          </p:cNvPr>
          <p:cNvPicPr>
            <a:picLocks noChangeAspect="1"/>
          </p:cNvPicPr>
          <p:nvPr/>
        </p:nvPicPr>
        <p:blipFill>
          <a:blip r:embed="rId4"/>
          <a:stretch>
            <a:fillRect/>
          </a:stretch>
        </p:blipFill>
        <p:spPr>
          <a:xfrm>
            <a:off x="962831" y="1145340"/>
            <a:ext cx="2332906" cy="1353620"/>
          </a:xfrm>
          <a:prstGeom prst="rect">
            <a:avLst/>
          </a:prstGeom>
          <a:ln>
            <a:noFill/>
          </a:ln>
          <a:effectLst>
            <a:softEdge rad="112500"/>
          </a:effectLst>
        </p:spPr>
      </p:pic>
    </p:spTree>
    <p:extLst>
      <p:ext uri="{BB962C8B-B14F-4D97-AF65-F5344CB8AC3E}">
        <p14:creationId xmlns:p14="http://schemas.microsoft.com/office/powerpoint/2010/main" val="27771566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arn(inVertic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barn(inVertical)">
                                      <p:cBhvr>
                                        <p:cTn id="20" dur="500"/>
                                        <p:tgtEl>
                                          <p:spTgt spid="1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13">
                                            <p:txEl>
                                              <p:pRg st="1" end="1"/>
                                            </p:txEl>
                                          </p:spTgt>
                                        </p:tgtEl>
                                        <p:attrNameLst>
                                          <p:attrName>style.visibility</p:attrName>
                                        </p:attrNameLst>
                                      </p:cBhvr>
                                      <p:to>
                                        <p:strVal val="visible"/>
                                      </p:to>
                                    </p:set>
                                    <p:animEffect transition="in" filter="barn(inVertical)">
                                      <p:cBhvr>
                                        <p:cTn id="25" dur="500"/>
                                        <p:tgtEl>
                                          <p:spTgt spid="1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13">
                                            <p:txEl>
                                              <p:pRg st="2" end="2"/>
                                            </p:txEl>
                                          </p:spTgt>
                                        </p:tgtEl>
                                        <p:attrNameLst>
                                          <p:attrName>style.visibility</p:attrName>
                                        </p:attrNameLst>
                                      </p:cBhvr>
                                      <p:to>
                                        <p:strVal val="visible"/>
                                      </p:to>
                                    </p:set>
                                    <p:animEffect transition="in" filter="barn(inVertical)">
                                      <p:cBhvr>
                                        <p:cTn id="30"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Winning Company Culture Project Proposal by Slidesgo">
  <a:themeElements>
    <a:clrScheme name="Simple Light">
      <a:dk1>
        <a:srgbClr val="000000"/>
      </a:dk1>
      <a:lt1>
        <a:srgbClr val="6AE0E1"/>
      </a:lt1>
      <a:dk2>
        <a:srgbClr val="E3EBEB"/>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2996</Words>
  <Application>Microsoft Office PowerPoint</Application>
  <PresentationFormat>On-screen Show (16:9)</PresentationFormat>
  <Paragraphs>74</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Anaheim</vt:lpstr>
      <vt:lpstr>Times New Roman</vt:lpstr>
      <vt:lpstr>Tajawal</vt:lpstr>
      <vt:lpstr>Bebas Neue</vt:lpstr>
      <vt:lpstr>Winning Company Culture Project Proposal by Slidesgo</vt:lpstr>
      <vt:lpstr>HỌC PHẦN KINH TẾ XÂY DỰNG</vt:lpstr>
      <vt:lpstr>1 . NHỮNG KIẾN THỨC MÀ HỌC PHẦN HINH TẾ XÂY DỰNG MANG LAI.</vt:lpstr>
      <vt:lpstr>I</vt:lpstr>
      <vt:lpstr>1 .NHỮNG KIẾN THỨC MÀ HỌC PHẦN HINH TẾ XÂY DỰNG MANG LẠI.</vt:lpstr>
      <vt:lpstr>PowerPoint Presentation</vt:lpstr>
      <vt:lpstr>PowerPoint Presentation</vt:lpstr>
      <vt:lpstr>PowerPoint Presentation</vt:lpstr>
      <vt:lpstr>ii</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 CÔNG CÔNG TRÌNH</dc:title>
  <dc:creator>Thang Tran</dc:creator>
  <cp:lastModifiedBy>Thang Tran</cp:lastModifiedBy>
  <cp:revision>6</cp:revision>
  <dcterms:modified xsi:type="dcterms:W3CDTF">2023-03-31T14:48:24Z</dcterms:modified>
</cp:coreProperties>
</file>